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79" r:id="rId6"/>
    <p:sldId id="265" r:id="rId7"/>
    <p:sldId id="267" r:id="rId8"/>
    <p:sldId id="277" r:id="rId9"/>
    <p:sldId id="273" r:id="rId10"/>
    <p:sldId id="280" r:id="rId11"/>
    <p:sldId id="268" r:id="rId12"/>
    <p:sldId id="269" r:id="rId13"/>
    <p:sldId id="259" r:id="rId14"/>
    <p:sldId id="278" r:id="rId15"/>
    <p:sldId id="274" r:id="rId16"/>
    <p:sldId id="260" r:id="rId17"/>
    <p:sldId id="261" r:id="rId18"/>
    <p:sldId id="263" r:id="rId19"/>
    <p:sldId id="276" r:id="rId20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353" autoAdjust="0"/>
  </p:normalViewPr>
  <p:slideViewPr>
    <p:cSldViewPr>
      <p:cViewPr varScale="1">
        <p:scale>
          <a:sx n="91" d="100"/>
          <a:sy n="91" d="100"/>
        </p:scale>
        <p:origin x="130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AE972-BD43-47DF-A83C-031F12A24456}" type="datetimeFigureOut">
              <a:rPr lang="de-DE" smtClean="0"/>
              <a:t>09.12.2025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31292-E971-4E2F-9A0A-988FC8634B3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652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10747-B362-4702-AF51-3F640F6C6AAC}" type="datetimeFigureOut">
              <a:rPr lang="de-AT" smtClean="0"/>
              <a:t>09.12.2025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E630D-661D-4581-8CB0-561F9F52C2F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07371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0E630D-661D-4581-8CB0-561F9F52C2F2}" type="slidenum">
              <a:rPr lang="de-AT" smtClean="0"/>
              <a:t>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87191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4F8AE-85DD-4FEC-9717-880D82EA8134}" type="datetimeFigureOut">
              <a:rPr lang="de-AT" smtClean="0"/>
              <a:pPr/>
              <a:t>09.12.2025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7A2BD-80C0-4A1A-96AB-F00186B5EE4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4F8AE-85DD-4FEC-9717-880D82EA8134}" type="datetimeFigureOut">
              <a:rPr lang="de-AT" smtClean="0"/>
              <a:pPr/>
              <a:t>09.12.2025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7A2BD-80C0-4A1A-96AB-F00186B5EE4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4F8AE-85DD-4FEC-9717-880D82EA8134}" type="datetimeFigureOut">
              <a:rPr lang="de-AT" smtClean="0"/>
              <a:pPr/>
              <a:t>09.12.2025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7A2BD-80C0-4A1A-96AB-F00186B5EE4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4F8AE-85DD-4FEC-9717-880D82EA8134}" type="datetimeFigureOut">
              <a:rPr lang="de-AT" smtClean="0"/>
              <a:pPr/>
              <a:t>09.12.2025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7A2BD-80C0-4A1A-96AB-F00186B5EE4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4F8AE-85DD-4FEC-9717-880D82EA8134}" type="datetimeFigureOut">
              <a:rPr lang="de-AT" smtClean="0"/>
              <a:pPr/>
              <a:t>09.12.2025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7A2BD-80C0-4A1A-96AB-F00186B5EE4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4F8AE-85DD-4FEC-9717-880D82EA8134}" type="datetimeFigureOut">
              <a:rPr lang="de-AT" smtClean="0"/>
              <a:pPr/>
              <a:t>09.12.2025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7A2BD-80C0-4A1A-96AB-F00186B5EE4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4F8AE-85DD-4FEC-9717-880D82EA8134}" type="datetimeFigureOut">
              <a:rPr lang="de-AT" smtClean="0"/>
              <a:pPr/>
              <a:t>09.12.2025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7A2BD-80C0-4A1A-96AB-F00186B5EE4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4F8AE-85DD-4FEC-9717-880D82EA8134}" type="datetimeFigureOut">
              <a:rPr lang="de-AT" smtClean="0"/>
              <a:pPr/>
              <a:t>09.12.2025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7A2BD-80C0-4A1A-96AB-F00186B5EE4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4F8AE-85DD-4FEC-9717-880D82EA8134}" type="datetimeFigureOut">
              <a:rPr lang="de-AT" smtClean="0"/>
              <a:pPr/>
              <a:t>09.12.2025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7A2BD-80C0-4A1A-96AB-F00186B5EE4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4F8AE-85DD-4FEC-9717-880D82EA8134}" type="datetimeFigureOut">
              <a:rPr lang="de-AT" smtClean="0"/>
              <a:pPr/>
              <a:t>09.12.2025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7A2BD-80C0-4A1A-96AB-F00186B5EE4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4F8AE-85DD-4FEC-9717-880D82EA8134}" type="datetimeFigureOut">
              <a:rPr lang="de-AT" smtClean="0"/>
              <a:pPr/>
              <a:t>09.12.2025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7A2BD-80C0-4A1A-96AB-F00186B5EE4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4F8AE-85DD-4FEC-9717-880D82EA8134}" type="datetimeFigureOut">
              <a:rPr lang="de-AT" smtClean="0"/>
              <a:pPr/>
              <a:t>09.12.2025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7A2BD-80C0-4A1A-96AB-F00186B5EE4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331236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de-AT" sz="5400" dirty="0"/>
              <a:t>WAHLPFLICHTFÄCHER</a:t>
            </a:r>
            <a:br>
              <a:rPr lang="de-AT" sz="5400" dirty="0"/>
            </a:br>
            <a:br>
              <a:rPr lang="de-AT" sz="3600" dirty="0"/>
            </a:br>
            <a:r>
              <a:rPr lang="de-AT" sz="3600" dirty="0"/>
              <a:t>REIFEPRÜFUNG</a:t>
            </a:r>
          </a:p>
        </p:txBody>
      </p:sp>
      <p:pic>
        <p:nvPicPr>
          <p:cNvPr id="4" name="Grafi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94" y="332656"/>
            <a:ext cx="1872615" cy="2914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864096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de-AT" dirty="0"/>
              <a:t>ANGEBOT WAHLPFLICHTFÄCHER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idx="1"/>
          </p:nvPr>
        </p:nvSpPr>
        <p:spPr>
          <a:xfrm>
            <a:off x="457200" y="1741457"/>
            <a:ext cx="4040188" cy="43341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de-AT" dirty="0"/>
              <a:t>Vertiefende WPF (2-jährig)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3"/>
          </p:nvPr>
        </p:nvSpPr>
        <p:spPr>
          <a:xfrm>
            <a:off x="4645025" y="1741457"/>
            <a:ext cx="4041775" cy="43341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de-AT" dirty="0"/>
              <a:t>Zusätzliche WPF (3-jährig)</a:t>
            </a:r>
          </a:p>
        </p:txBody>
      </p:sp>
      <p:pic>
        <p:nvPicPr>
          <p:cNvPr id="10" name="Grafik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691" y="188640"/>
            <a:ext cx="1872615" cy="291465"/>
          </a:xfrm>
          <a:prstGeom prst="rect">
            <a:avLst/>
          </a:prstGeom>
        </p:spPr>
      </p:pic>
      <p:sp>
        <p:nvSpPr>
          <p:cNvPr id="4" name="Textplatzhalter 5">
            <a:extLst>
              <a:ext uri="{FF2B5EF4-FFF2-40B4-BE49-F238E27FC236}">
                <a16:creationId xmlns:a16="http://schemas.microsoft.com/office/drawing/2014/main" id="{D992DB9C-CB55-2A4F-02E9-BC2AB2EA20FE}"/>
              </a:ext>
            </a:extLst>
          </p:cNvPr>
          <p:cNvSpPr txBox="1">
            <a:spLocks/>
          </p:cNvSpPr>
          <p:nvPr/>
        </p:nvSpPr>
        <p:spPr>
          <a:xfrm>
            <a:off x="457200" y="2852936"/>
            <a:ext cx="4040188" cy="433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/>
              <a:t>Vertiefende WPF (1-jährig)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Text, Screenshot, Schrift, Zahl enthält.&#10;&#10;KI-generierte Inhalte können fehlerhaft sein.">
            <a:extLst>
              <a:ext uri="{FF2B5EF4-FFF2-40B4-BE49-F238E27FC236}">
                <a16:creationId xmlns:a16="http://schemas.microsoft.com/office/drawing/2014/main" id="{E009FDD9-7014-5FB7-C69B-437ACFDBD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810" y="185285"/>
            <a:ext cx="7192379" cy="648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857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87220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de-AT" sz="2800" dirty="0"/>
              <a:t>INFORMATION</a:t>
            </a:r>
            <a:br>
              <a:rPr lang="de-AT" dirty="0"/>
            </a:br>
            <a:r>
              <a:rPr lang="de-AT" dirty="0"/>
              <a:t>WAHL der WAHLPFLICHTFÄCHER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993518"/>
            <a:ext cx="8229600" cy="3315801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AT" dirty="0"/>
              <a:t>Lehrer: innen stellen WPF in den   Unterrichtsstunden vor. </a:t>
            </a:r>
          </a:p>
          <a:p>
            <a:pPr marL="0" indent="0">
              <a:buNone/>
            </a:pPr>
            <a:endParaRPr lang="de-AT" dirty="0"/>
          </a:p>
          <a:p>
            <a:pPr>
              <a:buFont typeface="Wingdings" panose="05000000000000000000" pitchFamily="2" charset="2"/>
              <a:buChar char="§"/>
            </a:pPr>
            <a:r>
              <a:rPr lang="de-AT" dirty="0"/>
              <a:t>Beschreibung WPF auf der Homepage.</a:t>
            </a:r>
          </a:p>
          <a:p>
            <a:pPr marL="0" indent="0">
              <a:buNone/>
            </a:pPr>
            <a:endParaRPr lang="de-AT" dirty="0"/>
          </a:p>
          <a:p>
            <a:pPr>
              <a:buFont typeface="Wingdings" panose="05000000000000000000" pitchFamily="2" charset="2"/>
              <a:buChar char="§"/>
            </a:pPr>
            <a:r>
              <a:rPr lang="de-AT" dirty="0"/>
              <a:t>Schüler: innen erkundigen sich bei Lehrer: innen. </a:t>
            </a:r>
          </a:p>
          <a:p>
            <a:pPr>
              <a:buFont typeface="Wingdings" panose="05000000000000000000" pitchFamily="2" charset="2"/>
              <a:buChar char="§"/>
            </a:pPr>
            <a:endParaRPr lang="de-AT" dirty="0"/>
          </a:p>
        </p:txBody>
      </p:sp>
      <p:pic>
        <p:nvPicPr>
          <p:cNvPr id="4" name="Grafi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60" y="260648"/>
            <a:ext cx="1872615" cy="29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68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224136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de-AT" dirty="0"/>
              <a:t>WAHL der WAHLPFLICHTFÄCHER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744416"/>
          </a:xfrm>
        </p:spPr>
        <p:txBody>
          <a:bodyPr/>
          <a:lstStyle/>
          <a:p>
            <a:r>
              <a:rPr lang="de-AT" dirty="0"/>
              <a:t>Erhebung der Schüler: innenwünsche </a:t>
            </a:r>
            <a:endParaRPr lang="de-AT" b="1" dirty="0"/>
          </a:p>
          <a:p>
            <a:pPr marL="0" indent="0">
              <a:buNone/>
            </a:pPr>
            <a:r>
              <a:rPr lang="de-AT" b="1" dirty="0"/>
              <a:t>    bis spätestens Freitag, 23. Jänner 2026</a:t>
            </a:r>
          </a:p>
          <a:p>
            <a:endParaRPr lang="de-AT" dirty="0"/>
          </a:p>
          <a:p>
            <a:r>
              <a:rPr lang="de-AT" dirty="0"/>
              <a:t>Endgültige Entscheidung der WPF-Wahl  </a:t>
            </a:r>
            <a:endParaRPr lang="de-AT" b="1" dirty="0"/>
          </a:p>
          <a:p>
            <a:pPr marL="0" indent="0">
              <a:buNone/>
            </a:pPr>
            <a:r>
              <a:rPr lang="de-AT" b="1" dirty="0"/>
              <a:t>    bis Donnerstag, 29. Jänner 2026</a:t>
            </a:r>
            <a:endParaRPr lang="de-AT" dirty="0"/>
          </a:p>
        </p:txBody>
      </p:sp>
      <p:pic>
        <p:nvPicPr>
          <p:cNvPr id="4" name="Grafi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60" y="260648"/>
            <a:ext cx="1872615" cy="29146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296144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de-AT" dirty="0"/>
              <a:t>Wie kommt ein WPF zu Stande?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 lnSpcReduction="10000"/>
          </a:bodyPr>
          <a:lstStyle/>
          <a:p>
            <a:endParaRPr lang="de-AT" dirty="0"/>
          </a:p>
          <a:p>
            <a:r>
              <a:rPr lang="de-AT" dirty="0"/>
              <a:t>mindestens 8 Schüler: innen </a:t>
            </a:r>
          </a:p>
          <a:p>
            <a:pPr marL="0" indent="0">
              <a:buNone/>
            </a:pPr>
            <a:endParaRPr lang="de-AT" dirty="0"/>
          </a:p>
          <a:p>
            <a:r>
              <a:rPr lang="de-AT" dirty="0"/>
              <a:t>Lehrer: </a:t>
            </a:r>
            <a:r>
              <a:rPr lang="de-AT" dirty="0" err="1"/>
              <a:t>innenkapazität</a:t>
            </a:r>
            <a:r>
              <a:rPr lang="de-AT" dirty="0"/>
              <a:t> ist vorhanden</a:t>
            </a:r>
          </a:p>
          <a:p>
            <a:pPr marL="0" indent="0">
              <a:buNone/>
            </a:pPr>
            <a:endParaRPr lang="de-AT" dirty="0"/>
          </a:p>
          <a:p>
            <a:r>
              <a:rPr lang="de-AT" dirty="0"/>
              <a:t>2- und 3-jährige WPF können nicht mehr abgewählt werden.</a:t>
            </a:r>
          </a:p>
        </p:txBody>
      </p:sp>
      <p:pic>
        <p:nvPicPr>
          <p:cNvPr id="4" name="Grafi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60648"/>
            <a:ext cx="1872615" cy="29146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801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de-AT" dirty="0"/>
              <a:t>WPF und Matura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0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AT" dirty="0"/>
              <a:t>Themenpool der einzelnen Fächer ist abhängig von deren Stundenzahl.</a:t>
            </a:r>
          </a:p>
          <a:p>
            <a:pPr marL="0" indent="0">
              <a:buNone/>
            </a:pPr>
            <a:endParaRPr lang="de-AT" dirty="0"/>
          </a:p>
          <a:p>
            <a:pPr lvl="1">
              <a:buFontTx/>
              <a:buChar char="-"/>
            </a:pPr>
            <a:r>
              <a:rPr lang="de-AT" dirty="0"/>
              <a:t>WPF hat reduzierte Stundenanzahl</a:t>
            </a:r>
          </a:p>
          <a:p>
            <a:pPr marL="457200" lvl="1" indent="0" algn="ctr">
              <a:buNone/>
            </a:pPr>
            <a:endParaRPr lang="de-AT" dirty="0"/>
          </a:p>
          <a:p>
            <a:pPr marL="457200" lvl="1" indent="0">
              <a:buNone/>
            </a:pPr>
            <a:r>
              <a:rPr lang="de-AT" b="1" dirty="0">
                <a:solidFill>
                  <a:schemeClr val="tx2"/>
                </a:solidFill>
              </a:rPr>
              <a:t>BEISPIEL </a:t>
            </a:r>
            <a:br>
              <a:rPr lang="de-AT" dirty="0"/>
            </a:br>
            <a:r>
              <a:rPr lang="de-AT" dirty="0"/>
              <a:t>E: 11 Stunden (5. – 8. Klasse), WPF E: 4 Stunden</a:t>
            </a:r>
          </a:p>
        </p:txBody>
      </p:sp>
      <p:pic>
        <p:nvPicPr>
          <p:cNvPr id="4" name="Grafi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88640"/>
            <a:ext cx="1872615" cy="29146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51216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de-AT" dirty="0"/>
              <a:t>WAHLPFLICHTFÄCHER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04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de-AT" dirty="0"/>
              <a:t>INFOS UND FRAGEN AUF </a:t>
            </a:r>
            <a:br>
              <a:rPr lang="de-AT" dirty="0"/>
            </a:br>
            <a:br>
              <a:rPr lang="de-AT" dirty="0"/>
            </a:br>
            <a:r>
              <a:rPr lang="de-AT" dirty="0"/>
              <a:t>MS TEAMS</a:t>
            </a:r>
          </a:p>
        </p:txBody>
      </p:sp>
      <p:pic>
        <p:nvPicPr>
          <p:cNvPr id="4" name="Grafi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88640"/>
            <a:ext cx="1872615" cy="29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580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FA4077-B3B7-8961-D9BD-95F4E370C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Reifeprüfung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04D46603-CCEC-68D3-8EED-055D126DA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0912932"/>
              </p:ext>
            </p:extLst>
          </p:nvPr>
        </p:nvGraphicFramePr>
        <p:xfrm>
          <a:off x="457200" y="1600200"/>
          <a:ext cx="82296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194639189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50931916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019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42900" indent="-342900" algn="ctr">
                        <a:buAutoNum type="arabicPeriod"/>
                      </a:pPr>
                      <a:r>
                        <a:rPr lang="de-AT" sz="4000" dirty="0"/>
                        <a:t>Säule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4000" dirty="0"/>
                        <a:t>2. Säule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4000" dirty="0"/>
                        <a:t>3. Säule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739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de-AT" sz="3200" dirty="0"/>
                        <a:t>ABA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3200" dirty="0"/>
                        <a:t>Schriftliche Prüfungen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3200" dirty="0"/>
                        <a:t>Mündliche Prüfungen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8739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de-AT" sz="2800" dirty="0"/>
                        <a:t>Optional</a:t>
                      </a:r>
                      <a:br>
                        <a:rPr lang="de-AT" sz="2800" dirty="0"/>
                      </a:br>
                      <a:r>
                        <a:rPr lang="de-AT" sz="2800" dirty="0"/>
                        <a:t>Frühjahr 8. Klasse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800" dirty="0"/>
                        <a:t>3 – 5</a:t>
                      </a:r>
                    </a:p>
                    <a:p>
                      <a:pPr algn="ctr"/>
                      <a:r>
                        <a:rPr lang="de-AT" sz="2800" dirty="0"/>
                        <a:t>D</a:t>
                      </a:r>
                    </a:p>
                    <a:p>
                      <a:pPr algn="ctr"/>
                      <a:r>
                        <a:rPr lang="de-AT" sz="2800" dirty="0"/>
                        <a:t>M</a:t>
                      </a:r>
                    </a:p>
                    <a:p>
                      <a:pPr algn="ctr"/>
                      <a:r>
                        <a:rPr lang="de-AT" sz="2800" dirty="0"/>
                        <a:t>E/F/L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800" dirty="0"/>
                        <a:t>2 – 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8040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818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52112"/>
            <a:ext cx="8229600" cy="865525"/>
          </a:xfrm>
        </p:spPr>
        <p:txBody>
          <a:bodyPr>
            <a:normAutofit fontScale="90000"/>
          </a:bodyPr>
          <a:lstStyle/>
          <a:p>
            <a:r>
              <a:rPr lang="de-DE" sz="2800" b="1" dirty="0"/>
              <a:t>ANZAHL DER PRÜFUNGEN  </a:t>
            </a:r>
            <a:r>
              <a:rPr lang="de-DE" sz="4000" b="1" dirty="0">
                <a:solidFill>
                  <a:srgbClr val="0070C0"/>
                </a:solidFill>
              </a:rPr>
              <a:t>7</a:t>
            </a:r>
            <a:br>
              <a:rPr lang="de-DE" sz="4000" b="1" dirty="0">
                <a:solidFill>
                  <a:srgbClr val="0070C0"/>
                </a:solidFill>
              </a:rPr>
            </a:br>
            <a:endParaRPr lang="de-DE" sz="2800" b="1" dirty="0">
              <a:solidFill>
                <a:srgbClr val="0070C0"/>
              </a:solidFill>
            </a:endParaRP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4607484"/>
              </p:ext>
            </p:extLst>
          </p:nvPr>
        </p:nvGraphicFramePr>
        <p:xfrm>
          <a:off x="486645" y="1196752"/>
          <a:ext cx="8072383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9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4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de-DE" sz="3600" dirty="0"/>
                        <a:t>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/>
                        <a:t>Klausuren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 err="1"/>
                        <a:t>Mündl</a:t>
                      </a:r>
                      <a:r>
                        <a:rPr lang="de-DE" sz="3600" dirty="0"/>
                        <a:t>. Prüf.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>
                        <a:buFont typeface="Wingdings" pitchFamily="2" charset="2"/>
                        <a:buNone/>
                      </a:pPr>
                      <a:r>
                        <a:rPr lang="de-DE" sz="3600" dirty="0"/>
                        <a:t> 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>
                        <a:buFont typeface="Wingdings" pitchFamily="2" charset="2"/>
                        <a:buNone/>
                      </a:pPr>
                      <a:r>
                        <a:rPr lang="de-DE" sz="3600" dirty="0"/>
                        <a:t> 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/>
                        <a:t>4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>
                        <a:buFont typeface="Wingdings" pitchFamily="2" charset="2"/>
                        <a:buNone/>
                      </a:pPr>
                      <a:r>
                        <a:rPr lang="de-DE" sz="3600" dirty="0"/>
                        <a:t>Nein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9836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>
                        <a:buFont typeface="Wingdings" pitchFamily="2" charset="2"/>
                        <a:buNone/>
                      </a:pPr>
                      <a:r>
                        <a:rPr lang="de-DE" sz="3600" dirty="0"/>
                        <a:t>Nein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79241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>
                        <a:buFont typeface="Wingdings" pitchFamily="2" charset="2"/>
                        <a:buNone/>
                      </a:pPr>
                      <a:r>
                        <a:rPr lang="de-DE" sz="3600" dirty="0"/>
                        <a:t>Nein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703373"/>
                  </a:ext>
                </a:extLst>
              </a:tr>
            </a:tbl>
          </a:graphicData>
        </a:graphic>
      </p:graphicFrame>
      <p:pic>
        <p:nvPicPr>
          <p:cNvPr id="4" name="Grafi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530" y="260648"/>
            <a:ext cx="1872615" cy="29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81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de-DE" dirty="0"/>
              <a:t>MÜNDLICHE REIFEPRÜFUNG</a:t>
            </a: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4232867"/>
              </p:ext>
            </p:extLst>
          </p:nvPr>
        </p:nvGraphicFramePr>
        <p:xfrm>
          <a:off x="457200" y="1600200"/>
          <a:ext cx="8229600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4472978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600" dirty="0"/>
                        <a:t>Anzahl</a:t>
                      </a:r>
                    </a:p>
                    <a:p>
                      <a:pPr algn="ctr"/>
                      <a:r>
                        <a:rPr lang="de-DE" sz="3600" dirty="0"/>
                        <a:t>Prüfungen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/>
                        <a:t>Anzahl Prüfungen</a:t>
                      </a:r>
                    </a:p>
                    <a:p>
                      <a:pPr algn="ctr"/>
                      <a:endParaRPr lang="de-DE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/>
                        <a:t>Anzahl Prüfungen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664">
                <a:tc>
                  <a:txBody>
                    <a:bodyPr/>
                    <a:lstStyle/>
                    <a:p>
                      <a:pPr algn="ctr"/>
                      <a:endParaRPr lang="de-DE" sz="2400" dirty="0"/>
                    </a:p>
                    <a:p>
                      <a:pPr algn="ctr"/>
                      <a:r>
                        <a:rPr lang="de-DE" sz="3600" dirty="0"/>
                        <a:t>4 Prüfungen</a:t>
                      </a:r>
                    </a:p>
                    <a:p>
                      <a:pPr algn="ctr"/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400" dirty="0"/>
                    </a:p>
                    <a:p>
                      <a:pPr algn="ctr"/>
                      <a:r>
                        <a:rPr lang="de-DE" sz="3600" dirty="0"/>
                        <a:t>3 Prüfungen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400" dirty="0"/>
                    </a:p>
                    <a:p>
                      <a:pPr algn="ctr"/>
                      <a:r>
                        <a:rPr lang="de-DE" sz="3600" dirty="0"/>
                        <a:t>2 Prüfungen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mind.</a:t>
                      </a:r>
                    </a:p>
                    <a:p>
                      <a:pPr algn="ctr"/>
                      <a:r>
                        <a:rPr lang="de-DE" sz="3600" dirty="0"/>
                        <a:t>20 </a:t>
                      </a:r>
                      <a:r>
                        <a:rPr lang="de-DE" sz="3600" dirty="0" err="1"/>
                        <a:t>Wst</a:t>
                      </a:r>
                      <a:r>
                        <a:rPr lang="de-DE" sz="3600" dirty="0"/>
                        <a:t>.</a:t>
                      </a:r>
                    </a:p>
                    <a:p>
                      <a:pPr algn="ctr"/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mind.</a:t>
                      </a:r>
                    </a:p>
                    <a:p>
                      <a:pPr algn="ctr"/>
                      <a:r>
                        <a:rPr lang="de-DE" sz="3600" dirty="0">
                          <a:hlinkClick r:id="rId3" action="ppaction://hlinksldjump"/>
                        </a:rPr>
                        <a:t>15 </a:t>
                      </a:r>
                      <a:r>
                        <a:rPr lang="de-DE" sz="3600" dirty="0" err="1">
                          <a:hlinkClick r:id="rId3" action="ppaction://hlinksldjump"/>
                        </a:rPr>
                        <a:t>Wst</a:t>
                      </a:r>
                      <a:r>
                        <a:rPr lang="de-DE" sz="3600" dirty="0">
                          <a:hlinkClick r:id="rId3" action="ppaction://hlinksldjump"/>
                        </a:rPr>
                        <a:t>.</a:t>
                      </a:r>
                      <a:endParaRPr lang="de-DE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mind. </a:t>
                      </a:r>
                    </a:p>
                    <a:p>
                      <a:pPr algn="ctr"/>
                      <a:r>
                        <a:rPr lang="de-DE" sz="3600" dirty="0"/>
                        <a:t>10 </a:t>
                      </a:r>
                      <a:r>
                        <a:rPr lang="de-DE" sz="3600" dirty="0" err="1"/>
                        <a:t>Wst</a:t>
                      </a:r>
                      <a:r>
                        <a:rPr lang="de-DE" sz="36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691" y="188640"/>
            <a:ext cx="1872615" cy="29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14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12395"/>
            <a:ext cx="8229600" cy="384929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de-DE" sz="3600" dirty="0"/>
          </a:p>
          <a:p>
            <a:pPr marL="0" indent="0">
              <a:buNone/>
            </a:pPr>
            <a:endParaRPr lang="de-DE" sz="3600" dirty="0"/>
          </a:p>
          <a:p>
            <a:pPr marL="0" indent="0">
              <a:buNone/>
            </a:pPr>
            <a:endParaRPr lang="de-DE" sz="3600" dirty="0"/>
          </a:p>
        </p:txBody>
      </p:sp>
      <p:pic>
        <p:nvPicPr>
          <p:cNvPr id="4" name="Grafi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79705"/>
            <a:ext cx="1872615" cy="291465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F9B1ACD-2712-4EA3-8B43-EE40B12B8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705833"/>
            <a:ext cx="8229600" cy="484477"/>
          </a:xfrm>
        </p:spPr>
        <p:txBody>
          <a:bodyPr>
            <a:normAutofit/>
          </a:bodyPr>
          <a:lstStyle/>
          <a:p>
            <a:r>
              <a:rPr lang="de-AT" sz="2000" b="1" dirty="0"/>
              <a:t>STUNDENTAFEL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CB3576B-E429-4362-9E6B-4C6162BF75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06059"/>
              </p:ext>
            </p:extLst>
          </p:nvPr>
        </p:nvGraphicFramePr>
        <p:xfrm>
          <a:off x="837929" y="1190311"/>
          <a:ext cx="7622505" cy="5624261"/>
        </p:xfrm>
        <a:graphic>
          <a:graphicData uri="http://schemas.openxmlformats.org/drawingml/2006/table">
            <a:tbl>
              <a:tblPr/>
              <a:tblGrid>
                <a:gridCol w="4398194">
                  <a:extLst>
                    <a:ext uri="{9D8B030D-6E8A-4147-A177-3AD203B41FA5}">
                      <a16:colId xmlns:a16="http://schemas.microsoft.com/office/drawing/2014/main" val="195972387"/>
                    </a:ext>
                  </a:extLst>
                </a:gridCol>
                <a:gridCol w="459618">
                  <a:extLst>
                    <a:ext uri="{9D8B030D-6E8A-4147-A177-3AD203B41FA5}">
                      <a16:colId xmlns:a16="http://schemas.microsoft.com/office/drawing/2014/main" val="2793692735"/>
                    </a:ext>
                  </a:extLst>
                </a:gridCol>
                <a:gridCol w="552434">
                  <a:extLst>
                    <a:ext uri="{9D8B030D-6E8A-4147-A177-3AD203B41FA5}">
                      <a16:colId xmlns:a16="http://schemas.microsoft.com/office/drawing/2014/main" val="355299269"/>
                    </a:ext>
                  </a:extLst>
                </a:gridCol>
                <a:gridCol w="552434">
                  <a:extLst>
                    <a:ext uri="{9D8B030D-6E8A-4147-A177-3AD203B41FA5}">
                      <a16:colId xmlns:a16="http://schemas.microsoft.com/office/drawing/2014/main" val="2642106303"/>
                    </a:ext>
                  </a:extLst>
                </a:gridCol>
                <a:gridCol w="553064">
                  <a:extLst>
                    <a:ext uri="{9D8B030D-6E8A-4147-A177-3AD203B41FA5}">
                      <a16:colId xmlns:a16="http://schemas.microsoft.com/office/drawing/2014/main" val="83201"/>
                    </a:ext>
                  </a:extLst>
                </a:gridCol>
                <a:gridCol w="1106761">
                  <a:extLst>
                    <a:ext uri="{9D8B030D-6E8A-4147-A177-3AD203B41FA5}">
                      <a16:colId xmlns:a16="http://schemas.microsoft.com/office/drawing/2014/main" val="3304076308"/>
                    </a:ext>
                  </a:extLst>
                </a:gridCol>
              </a:tblGrid>
              <a:tr h="188111">
                <a:tc>
                  <a:txBody>
                    <a:bodyPr/>
                    <a:lstStyle/>
                    <a:p>
                      <a:pPr marL="8699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 b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SCHULSTUFEN</a:t>
                      </a:r>
                      <a:endParaRPr lang="de-AT" sz="1000" b="1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9</a:t>
                      </a:r>
                      <a:endParaRPr lang="de-AT" sz="10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10</a:t>
                      </a:r>
                      <a:endParaRPr lang="de-AT" sz="10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11</a:t>
                      </a:r>
                      <a:endParaRPr lang="de-AT" sz="10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12</a:t>
                      </a:r>
                      <a:endParaRPr lang="de-AT" sz="10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 </a:t>
                      </a:r>
                      <a:endParaRPr lang="de-AT" sz="10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8961426"/>
                  </a:ext>
                </a:extLst>
              </a:tr>
              <a:tr h="461874">
                <a:tc>
                  <a:txBody>
                    <a:bodyPr/>
                    <a:lstStyle/>
                    <a:p>
                      <a:pPr marL="8699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 b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KLASSEN</a:t>
                      </a:r>
                      <a:endParaRPr lang="de-AT" sz="1000" b="1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5</a:t>
                      </a:r>
                      <a:endParaRPr lang="de-AT" sz="10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6</a:t>
                      </a:r>
                      <a:endParaRPr lang="de-AT" sz="10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7</a:t>
                      </a:r>
                      <a:endParaRPr lang="de-AT" sz="10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8</a:t>
                      </a:r>
                      <a:endParaRPr lang="de-AT" sz="10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 b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 </a:t>
                      </a:r>
                      <a:endParaRPr lang="de-AT" sz="10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 b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 </a:t>
                      </a:r>
                      <a:endParaRPr lang="de-AT" sz="10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7114177"/>
                  </a:ext>
                </a:extLst>
              </a:tr>
              <a:tr h="461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 b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Pflichtgegenstände</a:t>
                      </a:r>
                      <a:r>
                        <a:rPr lang="de-AT" sz="10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 </a:t>
                      </a:r>
                      <a:endParaRPr lang="de-AT" sz="10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 b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Wochenstunden</a:t>
                      </a:r>
                      <a:endParaRPr lang="de-AT" sz="10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 b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Summe</a:t>
                      </a:r>
                      <a:r>
                        <a:rPr lang="de-AT" sz="10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 </a:t>
                      </a:r>
                      <a:endParaRPr lang="de-AT" sz="10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 </a:t>
                      </a:r>
                      <a:endParaRPr lang="de-AT" sz="10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0712713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Religion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8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911002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Deutsch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11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7884142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Englisch / Erste lebende Fremdsprache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11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8867344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Französisch / Zweite lebende Fremdsprache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3211563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Geschichte und Politische Bildung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8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9782362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Geografie und wirtschaftliche</a:t>
                      </a:r>
                      <a:r>
                        <a:rPr lang="de-AT" sz="1100" baseline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 Bildung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8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5811071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Mathematik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1297027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Biologie und Umweltbildung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7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2047603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Chemie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4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1511123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Physik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5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285677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Psychologie und Philosophie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4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624753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Informatik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0063916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Musik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2230962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Kunst</a:t>
                      </a:r>
                      <a:r>
                        <a:rPr lang="de-AT" sz="1100" baseline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 und Gestaltung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6926068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alternativ Musik oder Kunst</a:t>
                      </a:r>
                      <a:r>
                        <a:rPr lang="de-AT" sz="1100" baseline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 und Gestaltung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r>
                        <a:rPr lang="de-AT" sz="1100" baseline="300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1)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r>
                        <a:rPr lang="de-AT" sz="1100" baseline="300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1)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4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9074498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Bewegung und Sport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8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3278330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Präsentation und Kommunikation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4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6135405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Printmedien / Medienkunde Praxis</a:t>
                      </a:r>
                      <a:r>
                        <a:rPr lang="de-AT" sz="1100" baseline="300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*)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4716897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Radio / Medienkunde Praxis</a:t>
                      </a:r>
                      <a:r>
                        <a:rPr lang="de-AT" sz="1100" baseline="300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*)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844720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Video / Medienkunde Praxis</a:t>
                      </a:r>
                      <a:r>
                        <a:rPr lang="de-AT" sz="1100" baseline="300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*)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5139431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Medienkunde Analyse</a:t>
                      </a:r>
                      <a:r>
                        <a:rPr lang="de-AT" sz="1100" baseline="300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*) </a:t>
                      </a: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(inkl. Internet 8. Klasse)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4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9272087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Summe Pflichtgegenstände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29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29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35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31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124</a:t>
                      </a:r>
                      <a:endParaRPr lang="de-AT" sz="11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2104523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b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Wahlpflichtgegenstände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 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6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 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6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462400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marL="869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Gesamtwochenstundenanzahl    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 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130</a:t>
                      </a:r>
                      <a:endParaRPr lang="de-AT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6078182"/>
                  </a:ext>
                </a:extLst>
              </a:tr>
            </a:tbl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4023D248-D9BC-4FCA-B7E0-F3B296874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263" y="1574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15247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0811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de-DE" dirty="0"/>
              <a:t>MÜNDLICHE REIFEPRÜFUNG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9330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de-DE" sz="14400" dirty="0"/>
          </a:p>
          <a:p>
            <a:pPr>
              <a:buFont typeface="Wingdings" pitchFamily="2" charset="2"/>
              <a:buChar char="v"/>
            </a:pPr>
            <a:r>
              <a:rPr lang="de-DE" sz="16000" dirty="0"/>
              <a:t>Themenpool für jedes Fach    </a:t>
            </a:r>
            <a:endParaRPr lang="de-DE" sz="9600" dirty="0"/>
          </a:p>
          <a:p>
            <a:pPr lvl="1">
              <a:buFont typeface="Wingdings" pitchFamily="2" charset="2"/>
              <a:buChar char="v"/>
            </a:pPr>
            <a:r>
              <a:rPr lang="de-DE" sz="15600" dirty="0"/>
              <a:t> mind. 2/max. 3 pro Wochenstunde</a:t>
            </a:r>
            <a:endParaRPr lang="de-DE" sz="16000" dirty="0"/>
          </a:p>
          <a:p>
            <a:pPr lvl="1">
              <a:buFont typeface="Wingdings" pitchFamily="2" charset="2"/>
              <a:buChar char="v"/>
            </a:pPr>
            <a:r>
              <a:rPr lang="de-DE" sz="15600" dirty="0"/>
              <a:t> max. 18 Themenpools</a:t>
            </a:r>
          </a:p>
          <a:p>
            <a:pPr marL="0" indent="0">
              <a:buNone/>
            </a:pPr>
            <a:endParaRPr lang="de-DE" sz="16000" dirty="0"/>
          </a:p>
          <a:p>
            <a:pPr marL="0" indent="0">
              <a:buNone/>
            </a:pPr>
            <a:r>
              <a:rPr lang="de-DE" sz="14400" dirty="0"/>
              <a:t>	</a:t>
            </a:r>
          </a:p>
          <a:p>
            <a:pPr marL="0" indent="0">
              <a:buNone/>
            </a:pPr>
            <a:endParaRPr lang="de-DE" sz="14400" dirty="0"/>
          </a:p>
          <a:p>
            <a:pPr marL="457200" lvl="1" indent="0">
              <a:buNone/>
            </a:pPr>
            <a:r>
              <a:rPr lang="de-DE" sz="14400" dirty="0"/>
              <a:t> </a:t>
            </a:r>
          </a:p>
          <a:p>
            <a:pPr marL="457200" lvl="1" indent="0">
              <a:buNone/>
            </a:pPr>
            <a:r>
              <a:rPr lang="de-DE" sz="3400" dirty="0"/>
              <a:t> </a:t>
            </a:r>
          </a:p>
          <a:p>
            <a:pPr>
              <a:buFont typeface="Wingdings" pitchFamily="2" charset="2"/>
              <a:buChar char="v"/>
            </a:pPr>
            <a:endParaRPr lang="de-DE" sz="3600" dirty="0"/>
          </a:p>
        </p:txBody>
      </p:sp>
      <p:pic>
        <p:nvPicPr>
          <p:cNvPr id="4" name="Grafi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88640"/>
            <a:ext cx="1872615" cy="29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33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9850B8-9A21-FE9D-6039-6B5D9328E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/>
              <a:t>Beispiel:  ABA, 3 schriftlich, 3 </a:t>
            </a:r>
            <a:r>
              <a:rPr lang="de-AT" dirty="0">
                <a:hlinkClick r:id="rId2" action="ppaction://hlinksldjump"/>
              </a:rPr>
              <a:t>mündlich</a:t>
            </a: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A27CF98-D810-B548-09AD-DDC8092E5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de-DE" dirty="0"/>
              <a:t>MÜNDLICHE REIFEPRÜFUNG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678BEBB6-9598-4583-6C06-D6FC6E45F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975154"/>
              </p:ext>
            </p:extLst>
          </p:nvPr>
        </p:nvGraphicFramePr>
        <p:xfrm>
          <a:off x="539552" y="2276872"/>
          <a:ext cx="8147248" cy="21234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6812">
                  <a:extLst>
                    <a:ext uri="{9D8B030D-6E8A-4147-A177-3AD203B41FA5}">
                      <a16:colId xmlns:a16="http://schemas.microsoft.com/office/drawing/2014/main" val="316432351"/>
                    </a:ext>
                  </a:extLst>
                </a:gridCol>
                <a:gridCol w="2036812">
                  <a:extLst>
                    <a:ext uri="{9D8B030D-6E8A-4147-A177-3AD203B41FA5}">
                      <a16:colId xmlns:a16="http://schemas.microsoft.com/office/drawing/2014/main" val="3836840268"/>
                    </a:ext>
                  </a:extLst>
                </a:gridCol>
                <a:gridCol w="2036812">
                  <a:extLst>
                    <a:ext uri="{9D8B030D-6E8A-4147-A177-3AD203B41FA5}">
                      <a16:colId xmlns:a16="http://schemas.microsoft.com/office/drawing/2014/main" val="3923832651"/>
                    </a:ext>
                  </a:extLst>
                </a:gridCol>
                <a:gridCol w="2036812">
                  <a:extLst>
                    <a:ext uri="{9D8B030D-6E8A-4147-A177-3AD203B41FA5}">
                      <a16:colId xmlns:a16="http://schemas.microsoft.com/office/drawing/2014/main" val="26175724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AT" dirty="0"/>
                        <a:t>Fach mündlich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Wochenstunden/</a:t>
                      </a:r>
                      <a:br>
                        <a:rPr lang="de-AT" dirty="0"/>
                      </a:br>
                      <a:r>
                        <a:rPr lang="de-AT" dirty="0"/>
                        <a:t>Anzahl Jahre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Gesamtstunden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AT" dirty="0"/>
                        <a:t>Anzahl Themen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5314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Deutsch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3 (2) /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8976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Geschichte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2 /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421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Englisch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3 (2) /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374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A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A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b="1" dirty="0">
                          <a:solidFill>
                            <a:srgbClr val="FF0000"/>
                          </a:solidFill>
                        </a:rPr>
                        <a:t>52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7512982"/>
                  </a:ext>
                </a:extLst>
              </a:tr>
            </a:tbl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96158226-624D-F6F6-CD8E-9259FF8CA5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296129"/>
              </p:ext>
            </p:extLst>
          </p:nvPr>
        </p:nvGraphicFramePr>
        <p:xfrm>
          <a:off x="565266" y="4642803"/>
          <a:ext cx="8147248" cy="1854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36812">
                  <a:extLst>
                    <a:ext uri="{9D8B030D-6E8A-4147-A177-3AD203B41FA5}">
                      <a16:colId xmlns:a16="http://schemas.microsoft.com/office/drawing/2014/main" val="3771041656"/>
                    </a:ext>
                  </a:extLst>
                </a:gridCol>
                <a:gridCol w="2036812">
                  <a:extLst>
                    <a:ext uri="{9D8B030D-6E8A-4147-A177-3AD203B41FA5}">
                      <a16:colId xmlns:a16="http://schemas.microsoft.com/office/drawing/2014/main" val="3643475256"/>
                    </a:ext>
                  </a:extLst>
                </a:gridCol>
                <a:gridCol w="2036812">
                  <a:extLst>
                    <a:ext uri="{9D8B030D-6E8A-4147-A177-3AD203B41FA5}">
                      <a16:colId xmlns:a16="http://schemas.microsoft.com/office/drawing/2014/main" val="66115755"/>
                    </a:ext>
                  </a:extLst>
                </a:gridCol>
                <a:gridCol w="2036812">
                  <a:extLst>
                    <a:ext uri="{9D8B030D-6E8A-4147-A177-3AD203B41FA5}">
                      <a16:colId xmlns:a16="http://schemas.microsoft.com/office/drawing/2014/main" val="13882327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AT" dirty="0"/>
                        <a:t>Fach mündlich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dirty="0"/>
                        <a:t>Wochenstunden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dirty="0"/>
                        <a:t>Jahre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dirty="0"/>
                        <a:t>Anzahl Themen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700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Chemie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2 /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0426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Geschichte WPF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2 /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97447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Englisch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3 /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862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A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A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/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b="1" dirty="0">
                          <a:solidFill>
                            <a:srgbClr val="FF0000"/>
                          </a:solidFill>
                        </a:rPr>
                        <a:t>38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1457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933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93610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de-DE" dirty="0"/>
              <a:t>WAHLPFLICHTFÄCHER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v"/>
            </a:pPr>
            <a:endParaRPr lang="de-DE" sz="3600" dirty="0"/>
          </a:p>
          <a:p>
            <a:pPr>
              <a:buFont typeface="Wingdings" pitchFamily="2" charset="2"/>
              <a:buChar char="v"/>
            </a:pPr>
            <a:r>
              <a:rPr lang="de-DE" sz="3600" dirty="0"/>
              <a:t> insgesamt 6 Wochenstunden</a:t>
            </a:r>
          </a:p>
          <a:p>
            <a:pPr marL="0" indent="0">
              <a:buNone/>
            </a:pPr>
            <a:endParaRPr lang="de-DE" sz="3600" dirty="0"/>
          </a:p>
          <a:p>
            <a:pPr>
              <a:buFont typeface="Wingdings" pitchFamily="2" charset="2"/>
              <a:buChar char="v"/>
            </a:pPr>
            <a:r>
              <a:rPr lang="de-DE" sz="3600" dirty="0"/>
              <a:t> 6. – 8. Klasse</a:t>
            </a:r>
          </a:p>
          <a:p>
            <a:pPr marL="0" indent="0">
              <a:buNone/>
            </a:pPr>
            <a:endParaRPr lang="de-DE" sz="3600" dirty="0"/>
          </a:p>
          <a:p>
            <a:pPr>
              <a:buFont typeface="Wingdings" pitchFamily="2" charset="2"/>
              <a:buChar char="v"/>
            </a:pPr>
            <a:r>
              <a:rPr lang="de-DE" sz="3600" dirty="0"/>
              <a:t> 1-jährig/ 2-jährig / 3-jährig</a:t>
            </a:r>
          </a:p>
          <a:p>
            <a:pPr>
              <a:buFont typeface="Wingdings" pitchFamily="2" charset="2"/>
              <a:buChar char="v"/>
            </a:pPr>
            <a:endParaRPr lang="de-DE" sz="3600" dirty="0"/>
          </a:p>
          <a:p>
            <a:pPr>
              <a:buFont typeface="Wingdings" pitchFamily="2" charset="2"/>
              <a:buChar char="v"/>
            </a:pPr>
            <a:r>
              <a:rPr lang="de-DE" sz="3600" dirty="0"/>
              <a:t> 2 Stunden pro Woche</a:t>
            </a:r>
          </a:p>
          <a:p>
            <a:pPr marL="0" indent="0">
              <a:buNone/>
            </a:pPr>
            <a:endParaRPr lang="de-DE" sz="3600" dirty="0"/>
          </a:p>
        </p:txBody>
      </p:sp>
      <p:pic>
        <p:nvPicPr>
          <p:cNvPr id="4" name="Grafi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60648"/>
            <a:ext cx="1872615" cy="29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93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86409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de-DE" dirty="0"/>
              <a:t>WAHLPFLICHTFÄCHER</a:t>
            </a: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2001185"/>
              </p:ext>
            </p:extLst>
          </p:nvPr>
        </p:nvGraphicFramePr>
        <p:xfrm>
          <a:off x="467544" y="2060848"/>
          <a:ext cx="8229600" cy="454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600" dirty="0"/>
                        <a:t>6. Klasse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/>
                        <a:t>7. Klasse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/>
                        <a:t>8. Klasse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4 Stunden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sz="2400" dirty="0"/>
                    </a:p>
                    <a:p>
                      <a:pPr algn="ctr"/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+</a:t>
                      </a:r>
                    </a:p>
                    <a:p>
                      <a:pPr algn="ctr"/>
                      <a:r>
                        <a:rPr lang="de-DE" sz="1400" dirty="0"/>
                        <a:t>entweder</a:t>
                      </a:r>
                    </a:p>
                    <a:p>
                      <a:pPr algn="ctr"/>
                      <a:r>
                        <a:rPr lang="de-DE" sz="2400" dirty="0"/>
                        <a:t>2 Stunden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+</a:t>
                      </a:r>
                    </a:p>
                    <a:p>
                      <a:pPr algn="ctr"/>
                      <a:r>
                        <a:rPr lang="de-DE" sz="1400" dirty="0"/>
                        <a:t>entweder</a:t>
                      </a:r>
                    </a:p>
                    <a:p>
                      <a:pPr algn="ctr"/>
                      <a:r>
                        <a:rPr lang="de-DE" sz="2400" dirty="0"/>
                        <a:t>2</a:t>
                      </a:r>
                      <a:r>
                        <a:rPr lang="de-DE" sz="2400" baseline="0" dirty="0"/>
                        <a:t> Stunden</a:t>
                      </a:r>
                    </a:p>
                    <a:p>
                      <a:pPr algn="ctr"/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de-DE" sz="2400" dirty="0"/>
                    </a:p>
                    <a:p>
                      <a:pPr algn="ctr"/>
                      <a:r>
                        <a:rPr lang="de-DE" sz="2400" dirty="0"/>
                        <a:t>4 Stunden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400" dirty="0"/>
                    </a:p>
                    <a:p>
                      <a:pPr algn="ctr"/>
                      <a:r>
                        <a:rPr lang="de-DE" sz="2400" dirty="0"/>
                        <a:t>2 Stunden</a:t>
                      </a:r>
                    </a:p>
                    <a:p>
                      <a:pPr algn="ctr"/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de-DE" dirty="0"/>
                    </a:p>
                    <a:p>
                      <a:pPr algn="ctr"/>
                      <a:r>
                        <a:rPr lang="de-DE" sz="2400" dirty="0"/>
                        <a:t>6 Stunden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Grafi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88640"/>
            <a:ext cx="1872615" cy="291465"/>
          </a:xfrm>
          <a:prstGeom prst="rect">
            <a:avLst/>
          </a:prstGeom>
        </p:spPr>
      </p:pic>
      <p:cxnSp>
        <p:nvCxnSpPr>
          <p:cNvPr id="6" name="Gerade Verbindung mit Pfeil 5"/>
          <p:cNvCxnSpPr/>
          <p:nvPr/>
        </p:nvCxnSpPr>
        <p:spPr>
          <a:xfrm flipH="1">
            <a:off x="4716016" y="3068960"/>
            <a:ext cx="576471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>
            <a:off x="6660640" y="3068960"/>
            <a:ext cx="5036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1244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4BC8FF8F7082C4CA951DDC8CB95061F" ma:contentTypeVersion="18" ma:contentTypeDescription="Ein neues Dokument erstellen." ma:contentTypeScope="" ma:versionID="66d71a4f163de697419da79ba41ba258">
  <xsd:schema xmlns:xsd="http://www.w3.org/2001/XMLSchema" xmlns:xs="http://www.w3.org/2001/XMLSchema" xmlns:p="http://schemas.microsoft.com/office/2006/metadata/properties" xmlns:ns3="4c2d730e-3078-450f-ab0d-57654d75254c" xmlns:ns4="abb779e8-707c-4906-8beb-4993ef738f94" targetNamespace="http://schemas.microsoft.com/office/2006/metadata/properties" ma:root="true" ma:fieldsID="d69d8ba4a48c4d382b7dbc85784b4d29" ns3:_="" ns4:_="">
    <xsd:import namespace="4c2d730e-3078-450f-ab0d-57654d75254c"/>
    <xsd:import namespace="abb779e8-707c-4906-8beb-4993ef738f9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2d730e-3078-450f-ab0d-57654d7525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b779e8-707c-4906-8beb-4993ef738f9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c2d730e-3078-450f-ab0d-57654d75254c" xsi:nil="true"/>
  </documentManagement>
</p:properties>
</file>

<file path=customXml/itemProps1.xml><?xml version="1.0" encoding="utf-8"?>
<ds:datastoreItem xmlns:ds="http://schemas.openxmlformats.org/officeDocument/2006/customXml" ds:itemID="{A4976985-05AB-4DC9-9907-CE01D2558F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2d730e-3078-450f-ab0d-57654d75254c"/>
    <ds:schemaRef ds:uri="abb779e8-707c-4906-8beb-4993ef738f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4F1AC5-09F1-41A9-9CBE-8A83A848DA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055EC4-D806-4095-AB92-AAD699196DEE}">
  <ds:schemaRefs>
    <ds:schemaRef ds:uri="http://purl.org/dc/elements/1.1/"/>
    <ds:schemaRef ds:uri="http://purl.org/dc/terms/"/>
    <ds:schemaRef ds:uri="4c2d730e-3078-450f-ab0d-57654d75254c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abb779e8-707c-4906-8beb-4993ef738f9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603</Words>
  <Application>Microsoft Office PowerPoint</Application>
  <PresentationFormat>Bildschirmpräsentation (4:3)</PresentationFormat>
  <Paragraphs>321</Paragraphs>
  <Slides>16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2" baseType="lpstr">
      <vt:lpstr>Aptos</vt:lpstr>
      <vt:lpstr>Arial</vt:lpstr>
      <vt:lpstr>Calibri</vt:lpstr>
      <vt:lpstr>Segoe UI</vt:lpstr>
      <vt:lpstr>Wingdings</vt:lpstr>
      <vt:lpstr>Larissa-Design</vt:lpstr>
      <vt:lpstr>WAHLPFLICHTFÄCHER  REIFEPRÜFUNG</vt:lpstr>
      <vt:lpstr>Reifeprüfung</vt:lpstr>
      <vt:lpstr>ANZAHL DER PRÜFUNGEN  7 </vt:lpstr>
      <vt:lpstr>MÜNDLICHE REIFEPRÜFUNG</vt:lpstr>
      <vt:lpstr>STUNDENTAFEL</vt:lpstr>
      <vt:lpstr>MÜNDLICHE REIFEPRÜFUNG</vt:lpstr>
      <vt:lpstr>MÜNDLICHE REIFEPRÜFUNG</vt:lpstr>
      <vt:lpstr>WAHLPFLICHTFÄCHER</vt:lpstr>
      <vt:lpstr>WAHLPFLICHTFÄCHER</vt:lpstr>
      <vt:lpstr>ANGEBOT WAHLPFLICHTFÄCHER</vt:lpstr>
      <vt:lpstr>PowerPoint-Präsentation</vt:lpstr>
      <vt:lpstr>INFORMATION WAHL der WAHLPFLICHTFÄCHER</vt:lpstr>
      <vt:lpstr>WAHL der WAHLPFLICHTFÄCHER</vt:lpstr>
      <vt:lpstr>Wie kommt ein WPF zu Stande?</vt:lpstr>
      <vt:lpstr>WPF und Matura</vt:lpstr>
      <vt:lpstr>WAHLPFLICHTFÄCHER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Wahlpflichtfächer</dc:title>
  <dc:creator>mitta</dc:creator>
  <cp:lastModifiedBy>Mittendorfer Andrea</cp:lastModifiedBy>
  <cp:revision>79</cp:revision>
  <cp:lastPrinted>2021-01-28T11:11:19Z</cp:lastPrinted>
  <dcterms:created xsi:type="dcterms:W3CDTF">2012-12-11T21:43:24Z</dcterms:created>
  <dcterms:modified xsi:type="dcterms:W3CDTF">2025-12-09T16:59:21Z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0x01010004BC8FF8F7082C4CA951DDC8CB95061F</vt:lpwstr>
  </property>
</Properties>
</file>