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56" r:id="rId5"/>
    <p:sldId id="272" r:id="rId6"/>
    <p:sldId id="265" r:id="rId7"/>
    <p:sldId id="275" r:id="rId8"/>
    <p:sldId id="266" r:id="rId9"/>
    <p:sldId id="273" r:id="rId10"/>
    <p:sldId id="267" r:id="rId11"/>
    <p:sldId id="268" r:id="rId12"/>
    <p:sldId id="277" r:id="rId13"/>
    <p:sldId id="269" r:id="rId14"/>
    <p:sldId id="259" r:id="rId15"/>
    <p:sldId id="260" r:id="rId16"/>
    <p:sldId id="274" r:id="rId17"/>
    <p:sldId id="261" r:id="rId18"/>
    <p:sldId id="263" r:id="rId19"/>
    <p:sldId id="276" r:id="rId20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AE972-BD43-47DF-A83C-031F12A24456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31292-E971-4E2F-9A0A-988FC8634B3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6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F8AE-85DD-4FEC-9717-880D82EA8134}" type="datetimeFigureOut">
              <a:rPr lang="de-AT" smtClean="0"/>
              <a:pPr/>
              <a:t>17.02.2022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A2BD-80C0-4A1A-96AB-F00186B5EE41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33123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AT" sz="5400" dirty="0"/>
              <a:t>WAHLPFLICHTFÄCHER</a:t>
            </a:r>
            <a:br>
              <a:rPr lang="de-AT" sz="5400" dirty="0"/>
            </a:br>
            <a:br>
              <a:rPr lang="de-AT" sz="3600" dirty="0"/>
            </a:br>
            <a:r>
              <a:rPr lang="de-AT" sz="3600" dirty="0"/>
              <a:t>REIFEPRÜFUNG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94" y="332656"/>
            <a:ext cx="1872615" cy="2914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/>
              <a:t>WAHLPFLICHTFÄCHER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782214"/>
              </p:ext>
            </p:extLst>
          </p:nvPr>
        </p:nvGraphicFramePr>
        <p:xfrm>
          <a:off x="467544" y="2060848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/>
                        <a:t>6.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/>
                        <a:t>7.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/>
                        <a:t>8. Klasse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4 Stunden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  <a:p>
                      <a:pPr algn="ctr"/>
                      <a:r>
                        <a:rPr lang="de-DE" sz="1400" dirty="0"/>
                        <a:t>entweder</a:t>
                      </a:r>
                    </a:p>
                    <a:p>
                      <a:pPr algn="ctr"/>
                      <a:r>
                        <a:rPr lang="de-DE" sz="2400" dirty="0"/>
                        <a:t>2 Stunden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  <a:p>
                      <a:pPr algn="ctr"/>
                      <a:r>
                        <a:rPr lang="de-DE" sz="1400" dirty="0"/>
                        <a:t>entweder</a:t>
                      </a:r>
                    </a:p>
                    <a:p>
                      <a:pPr algn="ctr"/>
                      <a:r>
                        <a:rPr lang="de-DE" sz="2400" dirty="0"/>
                        <a:t>2</a:t>
                      </a:r>
                      <a:r>
                        <a:rPr lang="de-DE" sz="2400" baseline="0" dirty="0"/>
                        <a:t> Stunden</a:t>
                      </a:r>
                    </a:p>
                    <a:p>
                      <a:pPr algn="ctr"/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r>
                        <a:rPr lang="de-DE" sz="2400" dirty="0"/>
                        <a:t>4 Stunden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r>
                        <a:rPr lang="de-DE" sz="2400" dirty="0"/>
                        <a:t>2 Stunden</a:t>
                      </a:r>
                    </a:p>
                    <a:p>
                      <a:pPr algn="ctr"/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de-DE" dirty="0"/>
                    </a:p>
                    <a:p>
                      <a:pPr algn="ctr"/>
                      <a:r>
                        <a:rPr lang="de-DE" sz="2400" dirty="0"/>
                        <a:t>6 Stunden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8640"/>
            <a:ext cx="1872615" cy="291465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 flipH="1">
            <a:off x="4716016" y="3068960"/>
            <a:ext cx="57647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6660640" y="3068960"/>
            <a:ext cx="5036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12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AT" dirty="0"/>
              <a:t>ANGEBOT WAHLPFLICHTFÄCHER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457200" y="1741457"/>
            <a:ext cx="4040188" cy="4334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de-AT" dirty="0"/>
              <a:t>Vertiefende WPF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de-AT" dirty="0"/>
          </a:p>
          <a:p>
            <a:r>
              <a:rPr lang="de-AT" dirty="0"/>
              <a:t>Englisch</a:t>
            </a:r>
          </a:p>
          <a:p>
            <a:r>
              <a:rPr lang="de-AT" dirty="0"/>
              <a:t>Französisch</a:t>
            </a:r>
          </a:p>
          <a:p>
            <a:r>
              <a:rPr lang="de-AT" dirty="0"/>
              <a:t>Deutsch</a:t>
            </a:r>
          </a:p>
          <a:p>
            <a:r>
              <a:rPr lang="de-AT" dirty="0"/>
              <a:t>Mathematik</a:t>
            </a:r>
          </a:p>
          <a:p>
            <a:r>
              <a:rPr lang="de-AT" dirty="0"/>
              <a:t>Geschichte</a:t>
            </a:r>
          </a:p>
          <a:p>
            <a:r>
              <a:rPr lang="de-AT" dirty="0"/>
              <a:t>Bildnerische Erziehung</a:t>
            </a:r>
          </a:p>
          <a:p>
            <a:r>
              <a:rPr lang="de-AT" dirty="0"/>
              <a:t>Psychologie / Philosophie</a:t>
            </a:r>
          </a:p>
          <a:p>
            <a:r>
              <a:rPr lang="de-AT" dirty="0"/>
              <a:t>Latein</a:t>
            </a:r>
          </a:p>
          <a:p>
            <a:r>
              <a:rPr lang="de-AT" dirty="0"/>
              <a:t>Geographie</a:t>
            </a:r>
          </a:p>
          <a:p>
            <a:r>
              <a:rPr lang="de-AT" dirty="0"/>
              <a:t>Physik</a:t>
            </a:r>
          </a:p>
          <a:p>
            <a:endParaRPr lang="de-AT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>
          <a:xfrm>
            <a:off x="4645025" y="1741457"/>
            <a:ext cx="4041775" cy="4334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de-AT" dirty="0"/>
              <a:t>Zusätzliche WPF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AT" dirty="0"/>
          </a:p>
          <a:p>
            <a:r>
              <a:rPr lang="de-AT" dirty="0"/>
              <a:t>Italienisch, Spanisch</a:t>
            </a:r>
          </a:p>
          <a:p>
            <a:r>
              <a:rPr lang="de-AT" dirty="0"/>
              <a:t>Bewegung, Sport und Gesundheit</a:t>
            </a:r>
          </a:p>
          <a:p>
            <a:r>
              <a:rPr lang="de-AT" dirty="0"/>
              <a:t>PR (Public Relations)</a:t>
            </a:r>
          </a:p>
          <a:p>
            <a:r>
              <a:rPr lang="de-AT" dirty="0"/>
              <a:t>Informatik</a:t>
            </a:r>
          </a:p>
          <a:p>
            <a:endParaRPr lang="de-AT" dirty="0"/>
          </a:p>
          <a:p>
            <a:endParaRPr lang="de-AT" dirty="0"/>
          </a:p>
        </p:txBody>
      </p:sp>
      <p:pic>
        <p:nvPicPr>
          <p:cNvPr id="10" name="Grafik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691" y="188640"/>
            <a:ext cx="1872615" cy="2914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AT" dirty="0"/>
              <a:t>WAHL der WAHLPFLICHTFÄCHER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16"/>
          </a:xfrm>
        </p:spPr>
        <p:txBody>
          <a:bodyPr/>
          <a:lstStyle/>
          <a:p>
            <a:r>
              <a:rPr lang="de-AT" dirty="0"/>
              <a:t>Erhebung der Schüler*innenwünsche </a:t>
            </a:r>
            <a:endParaRPr lang="de-AT" b="1" dirty="0"/>
          </a:p>
          <a:p>
            <a:pPr marL="0" indent="0">
              <a:buNone/>
            </a:pPr>
            <a:r>
              <a:rPr lang="de-AT" b="1" dirty="0"/>
              <a:t>    bis spätestens Freitag, 25. Februar 2022</a:t>
            </a:r>
          </a:p>
          <a:p>
            <a:endParaRPr lang="de-AT" dirty="0"/>
          </a:p>
          <a:p>
            <a:r>
              <a:rPr lang="de-AT" dirty="0"/>
              <a:t>Endgültige Entscheidung der WPF-Wahl  </a:t>
            </a:r>
            <a:endParaRPr lang="de-AT" b="1" dirty="0"/>
          </a:p>
          <a:p>
            <a:pPr marL="0" indent="0">
              <a:buNone/>
            </a:pPr>
            <a:r>
              <a:rPr lang="de-AT" b="1" dirty="0"/>
              <a:t>    bis Freitag, 4. März 2022</a:t>
            </a:r>
            <a:endParaRPr lang="de-AT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60" y="260648"/>
            <a:ext cx="1872615" cy="2914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AT" dirty="0"/>
              <a:t>WAHL der WAHLPFLICHTFÄCHER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Lehrer*innen stellen WPF in den   Unterrichtsstunden vor. 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Beschreibung WPF auf der Homepage.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Schüler*innen erkundigen sich bei Lehrer*innen. 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60" y="260648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6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AT" dirty="0"/>
              <a:t>Wie kommt ein WPF zu Stande?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endParaRPr lang="de-AT" dirty="0"/>
          </a:p>
          <a:p>
            <a:r>
              <a:rPr lang="de-AT" dirty="0"/>
              <a:t>mindestens 8 Schüler*innen 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Lehrer*</a:t>
            </a:r>
            <a:r>
              <a:rPr lang="de-AT" dirty="0" err="1"/>
              <a:t>innenkapazität</a:t>
            </a:r>
            <a:r>
              <a:rPr lang="de-AT" dirty="0"/>
              <a:t> ist vorhanden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/>
              <a:t>4- und 6-stündige </a:t>
            </a:r>
            <a:r>
              <a:rPr lang="de-AT" dirty="0"/>
              <a:t>WPF können nicht mehr abgewählt werden.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60648"/>
            <a:ext cx="1872615" cy="29146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AT" dirty="0"/>
              <a:t>WPF und Matura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/>
              <a:t>Themenkorb der einzelnen Fächer ist abhängig von deren Stundenzahl.</a:t>
            </a:r>
          </a:p>
          <a:p>
            <a:pPr marL="0" indent="0">
              <a:buNone/>
            </a:pPr>
            <a:endParaRPr lang="de-AT" dirty="0"/>
          </a:p>
          <a:p>
            <a:pPr lvl="1">
              <a:buFontTx/>
              <a:buChar char="-"/>
            </a:pPr>
            <a:r>
              <a:rPr lang="de-AT" dirty="0"/>
              <a:t>WPF hat reduzierte Stundenanzahl</a:t>
            </a:r>
          </a:p>
          <a:p>
            <a:pPr marL="457200" lvl="1" indent="0" algn="ctr">
              <a:buNone/>
            </a:pPr>
            <a:endParaRPr lang="de-AT" dirty="0"/>
          </a:p>
          <a:p>
            <a:pPr marL="457200" lvl="1" indent="0">
              <a:buNone/>
            </a:pPr>
            <a:r>
              <a:rPr lang="de-AT" b="1" dirty="0">
                <a:solidFill>
                  <a:schemeClr val="tx2"/>
                </a:solidFill>
              </a:rPr>
              <a:t>BEISPIEL </a:t>
            </a:r>
            <a:br>
              <a:rPr lang="de-AT" dirty="0"/>
            </a:br>
            <a:r>
              <a:rPr lang="de-AT" dirty="0"/>
              <a:t>D: 11 Stunden (5. – 8. Klasse), WPFD: 4 Stunden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8640"/>
            <a:ext cx="1872615" cy="29146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AT" dirty="0"/>
              <a:t>WAHLPFLICHTFÄCHER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de-AT" dirty="0"/>
              <a:t>INFOS UND FRAGEN AUF </a:t>
            </a:r>
            <a:br>
              <a:rPr lang="de-AT" dirty="0"/>
            </a:br>
            <a:br>
              <a:rPr lang="de-AT" dirty="0"/>
            </a:br>
            <a:r>
              <a:rPr lang="de-AT" dirty="0"/>
              <a:t>MS TEAMS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8640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de-DE" sz="3100" dirty="0"/>
              <a:t>REIFEPRÜFUNG</a:t>
            </a:r>
            <a:br>
              <a:rPr lang="de-DE" sz="2800" dirty="0"/>
            </a:br>
            <a:br>
              <a:rPr lang="de-DE" sz="2800" dirty="0"/>
            </a:br>
            <a:r>
              <a:rPr lang="de-DE" sz="1600" dirty="0"/>
              <a:t>Dreisäulenmodell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33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7300" dirty="0"/>
              <a:t>	</a:t>
            </a:r>
            <a:endParaRPr lang="de-DE" sz="36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9425"/>
            <a:ext cx="1872615" cy="291465"/>
          </a:xfrm>
          <a:prstGeom prst="rect">
            <a:avLst/>
          </a:prstGeom>
        </p:spPr>
      </p:pic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F6F7C22F-9F41-402C-A949-845EB136D6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9" b="38488"/>
          <a:stretch/>
        </p:blipFill>
        <p:spPr>
          <a:xfrm>
            <a:off x="58929" y="1484783"/>
            <a:ext cx="9026142" cy="6024233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DAECD2F-AB79-4373-A768-16C68E603460}"/>
              </a:ext>
            </a:extLst>
          </p:cNvPr>
          <p:cNvSpPr/>
          <p:nvPr/>
        </p:nvSpPr>
        <p:spPr>
          <a:xfrm>
            <a:off x="3070176" y="4367131"/>
            <a:ext cx="3024336" cy="6447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Englisch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Französisch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Latein</a:t>
            </a:r>
            <a:endParaRPr lang="de-AT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04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2112"/>
            <a:ext cx="8229600" cy="865525"/>
          </a:xfrm>
        </p:spPr>
        <p:txBody>
          <a:bodyPr>
            <a:normAutofit/>
          </a:bodyPr>
          <a:lstStyle/>
          <a:p>
            <a:r>
              <a:rPr lang="de-DE" sz="2800" b="1" dirty="0"/>
              <a:t>ANZAHL DER PRÜFUNGEN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512274"/>
              </p:ext>
            </p:extLst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VWA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SCHRIFTLICH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MÜNDLICH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pPr marL="571500" indent="-571500" algn="ctr">
                        <a:buFont typeface="Wingdings" pitchFamily="2" charset="2"/>
                        <a:buChar char="ü"/>
                      </a:pPr>
                      <a:r>
                        <a:rPr lang="de-DE" sz="3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pPr algn="ctr"/>
                      <a:r>
                        <a:rPr lang="de-DE" sz="3600" dirty="0"/>
                        <a:t>3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pPr marL="571500" indent="-571500" algn="ctr">
                        <a:buFont typeface="Wingdings" pitchFamily="2" charset="2"/>
                        <a:buChar char="ü"/>
                      </a:pPr>
                      <a:r>
                        <a:rPr lang="de-DE" sz="3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pPr algn="ctr"/>
                      <a:r>
                        <a:rPr lang="de-DE" sz="3600" dirty="0"/>
                        <a:t>4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pPr algn="ctr"/>
                      <a:r>
                        <a:rPr lang="de-DE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530" y="260648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8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/>
              <a:t>SCHRIFTLICHE REIFEPRÜFUNG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338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de-DE" sz="73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7300" dirty="0"/>
              <a:t> jedenfalls 3 Klausuren: D / M / E / F</a:t>
            </a:r>
          </a:p>
          <a:p>
            <a:pPr marL="0" indent="0">
              <a:buNone/>
            </a:pPr>
            <a:endParaRPr lang="de-DE" sz="7300" dirty="0"/>
          </a:p>
          <a:p>
            <a:pPr marL="0" indent="0">
              <a:buNone/>
            </a:pPr>
            <a:endParaRPr lang="de-DE" sz="73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7300" dirty="0"/>
              <a:t> optional 4. Klausur: E / F / L		</a:t>
            </a:r>
            <a:endParaRPr lang="de-DE" sz="36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9425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0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de-DE" sz="6000" dirty="0"/>
              <a:t>VWA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de-DE" sz="9400" dirty="0"/>
          </a:p>
          <a:p>
            <a:pPr marL="0" indent="0" algn="ctr">
              <a:buNone/>
            </a:pPr>
            <a:r>
              <a:rPr lang="de-DE" sz="4800" dirty="0"/>
              <a:t>Einreichung</a:t>
            </a:r>
          </a:p>
          <a:p>
            <a:pPr marL="0" indent="0" algn="ctr">
              <a:buNone/>
            </a:pPr>
            <a:r>
              <a:rPr lang="de-DE" sz="9400" b="1" dirty="0"/>
              <a:t> </a:t>
            </a:r>
            <a:r>
              <a:rPr lang="de-DE" sz="3600" dirty="0"/>
              <a:t>PLATTFORM</a:t>
            </a:r>
          </a:p>
          <a:p>
            <a:pPr marL="457200" lvl="1" indent="0">
              <a:buNone/>
            </a:pPr>
            <a:r>
              <a:rPr lang="de-DE" sz="3400" dirty="0"/>
              <a:t> </a:t>
            </a:r>
          </a:p>
          <a:p>
            <a:pPr>
              <a:buFont typeface="Wingdings" pitchFamily="2" charset="2"/>
              <a:buChar char="v"/>
            </a:pPr>
            <a:endParaRPr lang="de-DE" sz="36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88640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9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DE" dirty="0"/>
              <a:t>MÜNDLICHE REIFEPRÜFUNG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sz="14400" dirty="0"/>
              <a:t> </a:t>
            </a:r>
            <a:r>
              <a:rPr lang="de-DE" sz="16000" dirty="0"/>
              <a:t>Themenpool für jedes Fach</a:t>
            </a:r>
          </a:p>
          <a:p>
            <a:pPr marL="0" indent="0">
              <a:buNone/>
            </a:pPr>
            <a:r>
              <a:rPr lang="de-DE" sz="16000" dirty="0"/>
              <a:t>     </a:t>
            </a:r>
            <a:endParaRPr lang="de-DE" sz="9600" dirty="0"/>
          </a:p>
          <a:p>
            <a:pPr>
              <a:buFont typeface="Wingdings" pitchFamily="2" charset="2"/>
              <a:buChar char="v"/>
            </a:pPr>
            <a:r>
              <a:rPr lang="de-DE" sz="16000" dirty="0"/>
              <a:t> mind. 2/max. 3 pro </a:t>
            </a:r>
            <a:r>
              <a:rPr lang="de-DE" sz="16000" dirty="0" err="1"/>
              <a:t>Wstd</a:t>
            </a:r>
            <a:r>
              <a:rPr lang="de-DE" sz="16000" dirty="0"/>
              <a:t>.</a:t>
            </a:r>
          </a:p>
          <a:p>
            <a:pPr marL="0" indent="0">
              <a:buNone/>
            </a:pPr>
            <a:endParaRPr lang="de-DE" sz="16000" dirty="0"/>
          </a:p>
          <a:p>
            <a:pPr>
              <a:buFont typeface="Wingdings" pitchFamily="2" charset="2"/>
              <a:buChar char="v"/>
            </a:pPr>
            <a:r>
              <a:rPr lang="de-DE" sz="16000" dirty="0"/>
              <a:t> beschränkt auf 18 Themenpools</a:t>
            </a:r>
          </a:p>
          <a:p>
            <a:pPr marL="0" indent="0">
              <a:buNone/>
            </a:pPr>
            <a:endParaRPr lang="de-DE" sz="16000" dirty="0"/>
          </a:p>
          <a:p>
            <a:pPr>
              <a:buFont typeface="Wingdings" pitchFamily="2" charset="2"/>
              <a:buChar char="v"/>
            </a:pPr>
            <a:r>
              <a:rPr lang="de-DE" sz="16000" dirty="0"/>
              <a:t> Prüfung: Ziehung 2 / Wahl 1</a:t>
            </a:r>
            <a:br>
              <a:rPr lang="de-DE" sz="16000" dirty="0"/>
            </a:br>
            <a:endParaRPr lang="de-DE" sz="16000" dirty="0"/>
          </a:p>
          <a:p>
            <a:pPr marL="0" indent="0">
              <a:buNone/>
            </a:pPr>
            <a:r>
              <a:rPr lang="de-DE" sz="14400" dirty="0"/>
              <a:t>	</a:t>
            </a:r>
          </a:p>
          <a:p>
            <a:pPr marL="0" indent="0">
              <a:buNone/>
            </a:pPr>
            <a:endParaRPr lang="de-DE" sz="14400" dirty="0"/>
          </a:p>
          <a:p>
            <a:pPr marL="457200" lvl="1" indent="0">
              <a:buNone/>
            </a:pPr>
            <a:r>
              <a:rPr lang="de-DE" sz="14400" dirty="0"/>
              <a:t> </a:t>
            </a:r>
          </a:p>
          <a:p>
            <a:pPr marL="457200" lvl="1" indent="0">
              <a:buNone/>
            </a:pPr>
            <a:r>
              <a:rPr lang="de-DE" sz="3400" dirty="0"/>
              <a:t> </a:t>
            </a:r>
          </a:p>
          <a:p>
            <a:pPr>
              <a:buFont typeface="Wingdings" pitchFamily="2" charset="2"/>
              <a:buChar char="v"/>
            </a:pPr>
            <a:endParaRPr lang="de-DE" sz="36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8640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3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/>
              <a:t>MÜNDLICHE REIFEPRÜFUNG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62780"/>
              </p:ext>
            </p:extLst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Anzahl Prüfungen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Anzahl Prüfungen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3 Prüfungen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/>
                    </a:p>
                    <a:p>
                      <a:pPr algn="ctr"/>
                      <a:r>
                        <a:rPr lang="de-DE" sz="3600" dirty="0"/>
                        <a:t>2 Prüfungen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mind.</a:t>
                      </a:r>
                    </a:p>
                    <a:p>
                      <a:pPr algn="ctr"/>
                      <a:r>
                        <a:rPr lang="de-DE" sz="3600" dirty="0"/>
                        <a:t>15 Wochenstunden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mind. </a:t>
                      </a:r>
                    </a:p>
                    <a:p>
                      <a:pPr algn="ctr"/>
                      <a:r>
                        <a:rPr lang="de-DE" sz="3600" dirty="0"/>
                        <a:t>10 Wochenstunden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691" y="188640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1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/>
              <a:t>WAHLPFLICHTFÄCHER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de-DE" sz="3600" dirty="0"/>
          </a:p>
          <a:p>
            <a:pPr>
              <a:buFont typeface="Wingdings" pitchFamily="2" charset="2"/>
              <a:buChar char="v"/>
            </a:pPr>
            <a:r>
              <a:rPr lang="de-DE" sz="3600" dirty="0"/>
              <a:t> insgesamt 6 Wochenstunden</a:t>
            </a:r>
          </a:p>
          <a:p>
            <a:pPr marL="0" indent="0">
              <a:buNone/>
            </a:pPr>
            <a:endParaRPr lang="de-DE" sz="3600" dirty="0"/>
          </a:p>
          <a:p>
            <a:pPr>
              <a:buFont typeface="Wingdings" pitchFamily="2" charset="2"/>
              <a:buChar char="v"/>
            </a:pPr>
            <a:r>
              <a:rPr lang="de-DE" sz="3600" dirty="0"/>
              <a:t> 6. – 8. Klasse</a:t>
            </a:r>
          </a:p>
          <a:p>
            <a:pPr marL="0" indent="0">
              <a:buNone/>
            </a:pPr>
            <a:endParaRPr lang="de-DE" sz="3600" dirty="0"/>
          </a:p>
          <a:p>
            <a:pPr>
              <a:buFont typeface="Wingdings" pitchFamily="2" charset="2"/>
              <a:buChar char="v"/>
            </a:pPr>
            <a:r>
              <a:rPr lang="de-DE" sz="3600" dirty="0"/>
              <a:t> 2- stündig / 4- stündig / 6- stündig</a:t>
            </a:r>
          </a:p>
          <a:p>
            <a:pPr marL="0" indent="0">
              <a:buNone/>
            </a:pPr>
            <a:endParaRPr lang="de-DE" sz="36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0648"/>
            <a:ext cx="1872615" cy="2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93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12395"/>
            <a:ext cx="8229600" cy="38492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de-DE" sz="3600" dirty="0"/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endParaRPr lang="de-DE" sz="36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692" y="379705"/>
            <a:ext cx="1872615" cy="29146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F9B1ACD-2712-4EA3-8B43-EE40B12B8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05833"/>
            <a:ext cx="8229600" cy="484477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Stundentafel</a:t>
            </a:r>
            <a:endParaRPr lang="de-AT" sz="20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CB3576B-E429-4362-9E6B-4C6162BF7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38057"/>
              </p:ext>
            </p:extLst>
          </p:nvPr>
        </p:nvGraphicFramePr>
        <p:xfrm>
          <a:off x="1846192" y="1574197"/>
          <a:ext cx="5451616" cy="4699945"/>
        </p:xfrm>
        <a:graphic>
          <a:graphicData uri="http://schemas.openxmlformats.org/drawingml/2006/table">
            <a:tbl>
              <a:tblPr/>
              <a:tblGrid>
                <a:gridCol w="2722696">
                  <a:extLst>
                    <a:ext uri="{9D8B030D-6E8A-4147-A177-3AD203B41FA5}">
                      <a16:colId xmlns:a16="http://schemas.microsoft.com/office/drawing/2014/main" val="195972387"/>
                    </a:ext>
                  </a:extLst>
                </a:gridCol>
                <a:gridCol w="454474">
                  <a:extLst>
                    <a:ext uri="{9D8B030D-6E8A-4147-A177-3AD203B41FA5}">
                      <a16:colId xmlns:a16="http://schemas.microsoft.com/office/drawing/2014/main" val="2793692735"/>
                    </a:ext>
                  </a:extLst>
                </a:gridCol>
                <a:gridCol w="454474">
                  <a:extLst>
                    <a:ext uri="{9D8B030D-6E8A-4147-A177-3AD203B41FA5}">
                      <a16:colId xmlns:a16="http://schemas.microsoft.com/office/drawing/2014/main" val="355299269"/>
                    </a:ext>
                  </a:extLst>
                </a:gridCol>
                <a:gridCol w="454474">
                  <a:extLst>
                    <a:ext uri="{9D8B030D-6E8A-4147-A177-3AD203B41FA5}">
                      <a16:colId xmlns:a16="http://schemas.microsoft.com/office/drawing/2014/main" val="2642106303"/>
                    </a:ext>
                  </a:extLst>
                </a:gridCol>
                <a:gridCol w="454993">
                  <a:extLst>
                    <a:ext uri="{9D8B030D-6E8A-4147-A177-3AD203B41FA5}">
                      <a16:colId xmlns:a16="http://schemas.microsoft.com/office/drawing/2014/main" val="83201"/>
                    </a:ext>
                  </a:extLst>
                </a:gridCol>
                <a:gridCol w="910505">
                  <a:extLst>
                    <a:ext uri="{9D8B030D-6E8A-4147-A177-3AD203B41FA5}">
                      <a16:colId xmlns:a16="http://schemas.microsoft.com/office/drawing/2014/main" val="3304076308"/>
                    </a:ext>
                  </a:extLst>
                </a:gridCol>
              </a:tblGrid>
              <a:tr h="270439">
                <a:tc>
                  <a:txBody>
                    <a:bodyPr/>
                    <a:lstStyle/>
                    <a:p>
                      <a:pPr marL="869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Schulstufen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961426"/>
                  </a:ext>
                </a:extLst>
              </a:tr>
              <a:tr h="409546">
                <a:tc>
                  <a:txBody>
                    <a:bodyPr/>
                    <a:lstStyle/>
                    <a:p>
                      <a:pPr marL="869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Klassen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114177"/>
                  </a:ext>
                </a:extLst>
              </a:tr>
              <a:tr h="409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Pflichtgegenstände</a:t>
                      </a: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Wochenstunden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</a:t>
                      </a: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712713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Religion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11002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84142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Englisch / Erste lebende Fremdsprache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867344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Französisch / Zweite lebende Fremdsprache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211563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Geschichte und Sozialkunde / Politische Bildung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782362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Geografie und Wirtschaftskunde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811071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Mathematik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297027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Biologie u. Umweltkunde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047603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Chemie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511123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Physik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85677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Psychologie und Philosophie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624753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Informatik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063916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Musikerziehung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230962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Bildnerische Erziehung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926068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 Musikerziehung oder Bildner. Erziehung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de-AT" sz="9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de-AT" sz="9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074498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Bewegung und Sport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278330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Präsentation und Kommunikation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135405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Printmedien / Medienkunde Praxis</a:t>
                      </a:r>
                      <a:r>
                        <a:rPr lang="de-AT" sz="9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716897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Radio / Medienkunde Praxis</a:t>
                      </a:r>
                      <a:r>
                        <a:rPr lang="de-AT" sz="9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844720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Video / Medienkunde Praxis</a:t>
                      </a:r>
                      <a:r>
                        <a:rPr lang="de-AT" sz="9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139431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Medienkunde Analyse</a:t>
                      </a:r>
                      <a:r>
                        <a:rPr lang="de-AT" sz="9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*) </a:t>
                      </a: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(inkl. Internet 8. Klasse)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72087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 Pflichtgegenstände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104523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Wahlpflichtgegenstände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462400"/>
                  </a:ext>
                </a:extLst>
              </a:tr>
              <a:tr h="148275"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Gesamtwochenstundenanzahl    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de-A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078182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023D248-D9BC-4FCA-B7E0-F3B296874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157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52471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8FF728C7C5FF40B920B0C0D2FEC783" ma:contentTypeVersion="4" ma:contentTypeDescription="Ein neues Dokument erstellen." ma:contentTypeScope="" ma:versionID="e38553a4aafb4f7c3abac78db73de7f6">
  <xsd:schema xmlns:xsd="http://www.w3.org/2001/XMLSchema" xmlns:xs="http://www.w3.org/2001/XMLSchema" xmlns:p="http://schemas.microsoft.com/office/2006/metadata/properties" xmlns:ns2="139038d7-da08-4e95-9633-38e63730e765" targetNamespace="http://schemas.microsoft.com/office/2006/metadata/properties" ma:root="true" ma:fieldsID="09a744c3c675d56f2691e08b71261d21" ns2:_="">
    <xsd:import namespace="139038d7-da08-4e95-9633-38e63730e7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038d7-da08-4e95-9633-38e63730e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F1AC5-09F1-41A9-9CBE-8A83A848DA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1C2F6C-7B02-4EBB-BB56-CC5AE2959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9038d7-da08-4e95-9633-38e63730e7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055EC4-D806-4095-AB92-AAD699196DE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39038d7-da08-4e95-9633-38e63730e76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On-screen Show (4:3)</PresentationFormat>
  <Paragraphs>296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Larissa-Design</vt:lpstr>
      <vt:lpstr>WAHLPFLICHTFÄCHER  REIFEPRÜFUNG</vt:lpstr>
      <vt:lpstr>REIFEPRÜFUNG  Dreisäulenmodell</vt:lpstr>
      <vt:lpstr>ANZAHL DER PRÜFUNGEN</vt:lpstr>
      <vt:lpstr>SCHRIFTLICHE REIFEPRÜFUNG</vt:lpstr>
      <vt:lpstr>VWA</vt:lpstr>
      <vt:lpstr>MÜNDLICHE REIFEPRÜFUNG</vt:lpstr>
      <vt:lpstr>MÜNDLICHE REIFEPRÜFUNG</vt:lpstr>
      <vt:lpstr>WAHLPFLICHTFÄCHER</vt:lpstr>
      <vt:lpstr>Stundentafel</vt:lpstr>
      <vt:lpstr>WAHLPFLICHTFÄCHER</vt:lpstr>
      <vt:lpstr>ANGEBOT WAHLPFLICHTFÄCHER</vt:lpstr>
      <vt:lpstr>WAHL der WAHLPFLICHTFÄCHER</vt:lpstr>
      <vt:lpstr>WAHL der WAHLPFLICHTFÄCHER</vt:lpstr>
      <vt:lpstr>Wie kommt ein WPF zu Stande?</vt:lpstr>
      <vt:lpstr>WPF und Matura</vt:lpstr>
      <vt:lpstr>WAHLPFLICHTFÄCHER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Wahlpflichtfächer</dc:title>
  <dc:creator>mitta</dc:creator>
  <cp:lastModifiedBy>Gerald Wallner</cp:lastModifiedBy>
  <cp:revision>68</cp:revision>
  <cp:lastPrinted>2021-01-28T11:11:19Z</cp:lastPrinted>
  <dcterms:created xsi:type="dcterms:W3CDTF">2012-12-11T21:43:24Z</dcterms:created>
  <dcterms:modified xsi:type="dcterms:W3CDTF">2022-02-17T17:07:09Z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0x010100128FF728C7C5FF40B920B0C0D2FEC783</vt:lpwstr>
  </property>
</Properties>
</file>