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4" r:id="rId3"/>
    <p:sldId id="265" r:id="rId4"/>
    <p:sldId id="266" r:id="rId5"/>
    <p:sldId id="270" r:id="rId6"/>
    <p:sldId id="272" r:id="rId7"/>
    <p:sldId id="274" r:id="rId8"/>
    <p:sldId id="273" r:id="rId9"/>
    <p:sldId id="267" r:id="rId10"/>
    <p:sldId id="268" r:id="rId11"/>
    <p:sldId id="269" r:id="rId12"/>
    <p:sldId id="259" r:id="rId13"/>
    <p:sldId id="260" r:id="rId14"/>
    <p:sldId id="261" r:id="rId15"/>
    <p:sldId id="262" r:id="rId16"/>
    <p:sldId id="263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AE972-BD43-47DF-A83C-031F12A24456}" type="datetimeFigureOut">
              <a:rPr lang="de-DE" smtClean="0"/>
              <a:t>23.11.2015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31292-E971-4E2F-9A0A-988FC8634B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6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F8AE-85DD-4FEC-9717-880D82EA8134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A2BD-80C0-4A1A-96AB-F00186B5EE4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AT" sz="5400" dirty="0"/>
              <a:t>NEUE REIFEPRÜFUNG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 smtClean="0">
              <a:solidFill>
                <a:schemeClr val="tx1"/>
              </a:solidFill>
            </a:endParaRPr>
          </a:p>
          <a:p>
            <a:r>
              <a:rPr lang="de-AT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WAHLPFLICHTFÄCHER</a:t>
            </a:r>
            <a:endParaRPr lang="de-AT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 smtClean="0"/>
              <a:t>WAHLPFLICHTFÄCHER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6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 insgesamt 6 Wochenstunden</a:t>
            </a:r>
          </a:p>
          <a:p>
            <a:pPr marL="0" indent="0">
              <a:buNone/>
            </a:pPr>
            <a:endParaRPr lang="de-DE" sz="3600" dirty="0" smtClean="0"/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 6. – 8. Klasse</a:t>
            </a:r>
          </a:p>
          <a:p>
            <a:pPr marL="0" indent="0">
              <a:buNone/>
            </a:pPr>
            <a:endParaRPr lang="de-DE" sz="3600" dirty="0" smtClean="0"/>
          </a:p>
          <a:p>
            <a:pPr>
              <a:buFont typeface="Wingdings" pitchFamily="2" charset="2"/>
              <a:buChar char="v"/>
            </a:pPr>
            <a:r>
              <a:rPr lang="de-DE" sz="3600" dirty="0" smtClean="0"/>
              <a:t> 2- stündig / 4- stündig / 6- stündig</a:t>
            </a:r>
          </a:p>
          <a:p>
            <a:pPr marL="0" indent="0">
              <a:buNone/>
            </a:pPr>
            <a:endParaRPr lang="de-DE" sz="3600" dirty="0" smtClean="0"/>
          </a:p>
          <a:p>
            <a:pPr>
              <a:buFont typeface="Wingdings" pitchFamily="2" charset="2"/>
              <a:buChar char="v"/>
            </a:pPr>
            <a:r>
              <a:rPr lang="de-DE" sz="3600" dirty="0"/>
              <a:t> </a:t>
            </a:r>
            <a:r>
              <a:rPr lang="de-DE" sz="3600" dirty="0" smtClean="0"/>
              <a:t>mindestens 4-stündig - maturabel</a:t>
            </a:r>
          </a:p>
          <a:p>
            <a:pPr marL="0" indent="0">
              <a:buNone/>
            </a:pPr>
            <a:endParaRPr lang="de-DE" sz="3600" dirty="0" smtClean="0"/>
          </a:p>
        </p:txBody>
      </p:sp>
    </p:spTree>
    <p:extLst>
      <p:ext uri="{BB962C8B-B14F-4D97-AF65-F5344CB8AC3E}">
        <p14:creationId xmlns:p14="http://schemas.microsoft.com/office/powerpoint/2010/main" val="320649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/>
              <a:t>WAHLPFLICHTFÄCHER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600636"/>
              </p:ext>
            </p:extLst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/>
                        <a:t>6. Klasse</a:t>
                      </a:r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/>
                        <a:t>7. Klasse</a:t>
                      </a:r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/>
                        <a:t>8. Klasse</a:t>
                      </a:r>
                      <a:endParaRPr lang="de-DE" sz="36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de-DE" sz="2400" dirty="0" smtClean="0"/>
                    </a:p>
                    <a:p>
                      <a:pPr algn="ctr"/>
                      <a:r>
                        <a:rPr lang="de-DE" sz="2400" dirty="0" smtClean="0"/>
                        <a:t>4 Stunden</a:t>
                      </a:r>
                      <a:endParaRPr lang="de-D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 smtClean="0"/>
                    </a:p>
                    <a:p>
                      <a:pPr algn="ctr"/>
                      <a:r>
                        <a:rPr lang="de-DE" sz="2400" dirty="0" smtClean="0"/>
                        <a:t>2 Stunden</a:t>
                      </a:r>
                    </a:p>
                    <a:p>
                      <a:pPr algn="ctr"/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24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de-DE" sz="2400" dirty="0" smtClean="0"/>
                    </a:p>
                    <a:p>
                      <a:pPr algn="ctr"/>
                      <a:r>
                        <a:rPr lang="de-DE" sz="2400" dirty="0" smtClean="0"/>
                        <a:t>4 Stunden</a:t>
                      </a:r>
                    </a:p>
                    <a:p>
                      <a:pPr algn="ctr"/>
                      <a:r>
                        <a:rPr lang="de-DE" sz="2400" dirty="0" smtClean="0"/>
                        <a:t>2 Stunden             oder          2 Stunden</a:t>
                      </a:r>
                    </a:p>
                    <a:p>
                      <a:pPr algn="ctr"/>
                      <a:endParaRPr lang="de-D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endParaRPr lang="de-DE" dirty="0" smtClean="0"/>
                    </a:p>
                    <a:p>
                      <a:pPr algn="ctr"/>
                      <a:r>
                        <a:rPr lang="de-DE" sz="2400" dirty="0" smtClean="0"/>
                        <a:t>6 Stunden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AT" dirty="0" smtClean="0"/>
              <a:t>ANGEBOT WAHLPFLICHTFÄCHER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Vertiefende WPF (4-std/2-std)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4464496"/>
          </a:xfrm>
        </p:spPr>
        <p:txBody>
          <a:bodyPr>
            <a:normAutofit fontScale="77500" lnSpcReduction="20000"/>
          </a:bodyPr>
          <a:lstStyle/>
          <a:p>
            <a:r>
              <a:rPr lang="de-AT" dirty="0" smtClean="0"/>
              <a:t>Englisch</a:t>
            </a:r>
          </a:p>
          <a:p>
            <a:r>
              <a:rPr lang="de-AT" dirty="0" smtClean="0"/>
              <a:t>Deutsch</a:t>
            </a:r>
          </a:p>
          <a:p>
            <a:r>
              <a:rPr lang="de-AT" dirty="0" smtClean="0"/>
              <a:t>Latein</a:t>
            </a:r>
            <a:endParaRPr lang="de-AT" dirty="0"/>
          </a:p>
          <a:p>
            <a:r>
              <a:rPr lang="de-AT" dirty="0" smtClean="0"/>
              <a:t>Einführung in sportwissenschaftliches Arbeiten</a:t>
            </a:r>
          </a:p>
          <a:p>
            <a:r>
              <a:rPr lang="de-AT" dirty="0" smtClean="0"/>
              <a:t>Geschichte und Politische Bildung</a:t>
            </a:r>
          </a:p>
          <a:p>
            <a:r>
              <a:rPr lang="de-AT" dirty="0" smtClean="0"/>
              <a:t>Geographie und Wirtschaftskunde</a:t>
            </a:r>
          </a:p>
          <a:p>
            <a:r>
              <a:rPr lang="de-AT" dirty="0" smtClean="0"/>
              <a:t>Führungskompetenz der evangelischen  Kirche</a:t>
            </a:r>
          </a:p>
          <a:p>
            <a:r>
              <a:rPr lang="de-AT" dirty="0" smtClean="0"/>
              <a:t>Bildnerische Erziehung</a:t>
            </a:r>
          </a:p>
          <a:p>
            <a:r>
              <a:rPr lang="de-AT" dirty="0" smtClean="0"/>
              <a:t>Französisch</a:t>
            </a:r>
          </a:p>
          <a:p>
            <a:r>
              <a:rPr lang="de-AT" dirty="0" smtClean="0"/>
              <a:t>Darstellende Geometrie / CAD</a:t>
            </a:r>
          </a:p>
          <a:p>
            <a:r>
              <a:rPr lang="de-AT" dirty="0" smtClean="0"/>
              <a:t>Psychologie / Philosophie</a:t>
            </a:r>
          </a:p>
          <a:p>
            <a:r>
              <a:rPr lang="de-AT" dirty="0" smtClean="0"/>
              <a:t>Mathematik</a:t>
            </a:r>
          </a:p>
          <a:p>
            <a:r>
              <a:rPr lang="de-AT" dirty="0" smtClean="0"/>
              <a:t>Bewegung, Sport und Gesundheit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AT" dirty="0" smtClean="0"/>
              <a:t>Zusätzliche WPF (6-stündig)</a:t>
            </a:r>
            <a:endParaRPr lang="de-AT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AT" dirty="0" smtClean="0"/>
              <a:t>Italienisch </a:t>
            </a:r>
          </a:p>
          <a:p>
            <a:r>
              <a:rPr lang="de-AT" dirty="0" smtClean="0"/>
              <a:t>Spanisch</a:t>
            </a:r>
          </a:p>
          <a:p>
            <a:r>
              <a:rPr lang="de-AT" dirty="0" smtClean="0"/>
              <a:t>Informatik</a:t>
            </a:r>
          </a:p>
          <a:p>
            <a:r>
              <a:rPr lang="de-AT" dirty="0" smtClean="0"/>
              <a:t>PR (Public Relations)</a:t>
            </a:r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AT" dirty="0" smtClean="0"/>
              <a:t>WAHL der WAHLPFLICHTFÄCHER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pPr marL="514350" indent="-514350">
              <a:buFont typeface="+mj-lt"/>
              <a:buAutoNum type="arabicPeriod"/>
            </a:pPr>
            <a:r>
              <a:rPr lang="de-AT" sz="3600" dirty="0" smtClean="0"/>
              <a:t>Erhebung der </a:t>
            </a:r>
            <a:r>
              <a:rPr lang="de-AT" sz="3600" dirty="0" err="1" smtClean="0"/>
              <a:t>SchülerInnenwünsche</a:t>
            </a:r>
            <a:r>
              <a:rPr lang="de-AT" sz="3600" dirty="0" smtClean="0"/>
              <a:t> </a:t>
            </a:r>
            <a:r>
              <a:rPr lang="de-A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13.01.2016 bis 17.01.2016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3600" dirty="0" smtClean="0"/>
              <a:t>Übersicht der gewählten WPF auf Pinnwänden vor der Administration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3600" dirty="0"/>
              <a:t>e</a:t>
            </a:r>
            <a:r>
              <a:rPr lang="de-AT" sz="3600" dirty="0" smtClean="0"/>
              <a:t>ndgültige Wahl der WPF </a:t>
            </a:r>
            <a:br>
              <a:rPr lang="de-AT" sz="3600" dirty="0" smtClean="0"/>
            </a:br>
            <a:r>
              <a:rPr lang="de-A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31. Jänner 2016</a:t>
            </a:r>
          </a:p>
          <a:p>
            <a:pPr marL="0" indent="0">
              <a:buNone/>
            </a:pP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AT" dirty="0" smtClean="0"/>
              <a:t>Wie kommt ein WPF zu Stande?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mindestens 7 SchülerInnen 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err="1" smtClean="0"/>
              <a:t>LehrerInnenkapazität</a:t>
            </a:r>
            <a:r>
              <a:rPr lang="de-AT" dirty="0" smtClean="0"/>
              <a:t> ist vorhanden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6-stündige WPF können nicht mehr abgewählt werden </a:t>
            </a:r>
            <a:r>
              <a:rPr lang="de-AT" sz="2400" dirty="0" smtClean="0"/>
              <a:t>(z.B.: PR, Spanisch, Italienisch…)</a:t>
            </a:r>
            <a:endParaRPr lang="de-A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AT" dirty="0" smtClean="0"/>
              <a:t>WPF und Matura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de-AT" dirty="0" smtClean="0"/>
          </a:p>
          <a:p>
            <a:r>
              <a:rPr lang="de-AT" dirty="0" smtClean="0"/>
              <a:t>Das WPF kann eigenständig maturiert werden, wenn:</a:t>
            </a:r>
          </a:p>
          <a:p>
            <a:pPr lvl="1"/>
            <a:r>
              <a:rPr lang="de-AT" dirty="0"/>
              <a:t>m</a:t>
            </a:r>
            <a:r>
              <a:rPr lang="de-AT" dirty="0" smtClean="0"/>
              <a:t>indestens 4-stündig</a:t>
            </a:r>
          </a:p>
          <a:p>
            <a:pPr lvl="1"/>
            <a:r>
              <a:rPr lang="de-AT" dirty="0"/>
              <a:t>m</a:t>
            </a:r>
            <a:r>
              <a:rPr lang="de-AT" dirty="0" smtClean="0"/>
              <a:t>uss in der 7. Klasse bzw. 8. Klasse besucht worden sein</a:t>
            </a:r>
          </a:p>
          <a:p>
            <a:pPr marL="457200" lvl="1" indent="0">
              <a:buNone/>
            </a:pPr>
            <a:endParaRPr lang="de-AT" dirty="0" smtClean="0"/>
          </a:p>
          <a:p>
            <a:r>
              <a:rPr lang="de-AT" dirty="0" smtClean="0"/>
              <a:t>Maturiert man im WPF, kann im selben Pflichtfach nicht maturiert werden und umgekehrt.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AT" dirty="0"/>
              <a:t>WPF und Matura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Themenkorb der einzelnen Fächer ist abhängig von deren Stundenzahl.</a:t>
            </a:r>
          </a:p>
          <a:p>
            <a:pPr lvl="1"/>
            <a:r>
              <a:rPr lang="de-AT" dirty="0" smtClean="0"/>
              <a:t>4-stündiges WPF = 12 Themenbereiche </a:t>
            </a:r>
          </a:p>
          <a:p>
            <a:pPr lvl="1"/>
            <a:r>
              <a:rPr lang="de-AT" dirty="0" smtClean="0"/>
              <a:t>6-stündiges WPF = 18 Themenbereiche</a:t>
            </a:r>
          </a:p>
          <a:p>
            <a:pPr marL="457200" lvl="1" indent="0">
              <a:buNone/>
            </a:pPr>
            <a:endParaRPr lang="de-AT" dirty="0" smtClean="0"/>
          </a:p>
          <a:p>
            <a:r>
              <a:rPr lang="de-AT" dirty="0" smtClean="0"/>
              <a:t>Matura</a:t>
            </a:r>
          </a:p>
          <a:p>
            <a:pPr lvl="1"/>
            <a:r>
              <a:rPr lang="de-AT" dirty="0" smtClean="0"/>
              <a:t>2 bzw. 3 mündliche Prüfungen, </a:t>
            </a:r>
            <a:r>
              <a:rPr lang="de-AT" dirty="0" err="1" smtClean="0"/>
              <a:t>dh</a:t>
            </a:r>
            <a:r>
              <a:rPr lang="de-AT" dirty="0" smtClean="0"/>
              <a:t>. es müssen 10 Wochenstunden bzw. 15 Wochenstunden abgedeckt sein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775999" cy="5687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2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ANZAHL DER PRÜFUNGEN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557116"/>
              </p:ext>
            </p:extLst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3600" dirty="0" smtClean="0"/>
                    </a:p>
                    <a:p>
                      <a:pPr algn="ctr"/>
                      <a:r>
                        <a:rPr lang="de-DE" sz="3600" dirty="0" smtClean="0"/>
                        <a:t>VWA</a:t>
                      </a:r>
                    </a:p>
                    <a:p>
                      <a:pPr algn="ctr"/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3600" dirty="0" smtClean="0"/>
                    </a:p>
                    <a:p>
                      <a:pPr algn="ctr"/>
                      <a:r>
                        <a:rPr lang="de-DE" sz="3600" dirty="0" smtClean="0"/>
                        <a:t>SCHRIFTLICH</a:t>
                      </a:r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3600" dirty="0" smtClean="0"/>
                    </a:p>
                    <a:p>
                      <a:pPr algn="ctr"/>
                      <a:r>
                        <a:rPr lang="de-DE" sz="3600" dirty="0" smtClean="0"/>
                        <a:t>MÜNDLICH</a:t>
                      </a:r>
                    </a:p>
                    <a:p>
                      <a:pPr algn="ctr"/>
                      <a:endParaRPr lang="de-DE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marL="571500" indent="-571500" algn="ctr">
                        <a:buFont typeface="Wingdings" pitchFamily="2" charset="2"/>
                        <a:buChar char="ü"/>
                      </a:pPr>
                      <a:r>
                        <a:rPr lang="de-DE" sz="3600" dirty="0" smtClean="0"/>
                        <a:t> </a:t>
                      </a:r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3600" dirty="0" smtClean="0"/>
                    </a:p>
                    <a:p>
                      <a:pPr algn="ctr"/>
                      <a:r>
                        <a:rPr lang="de-DE" sz="3600" dirty="0" smtClean="0"/>
                        <a:t>3</a:t>
                      </a:r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algn="ctr"/>
                      <a:r>
                        <a:rPr lang="de-DE" sz="3600" dirty="0" smtClean="0"/>
                        <a:t>3</a:t>
                      </a:r>
                    </a:p>
                    <a:p>
                      <a:pPr algn="ctr"/>
                      <a:endParaRPr lang="de-DE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marL="571500" indent="-571500" algn="ctr">
                        <a:buFont typeface="Wingdings" pitchFamily="2" charset="2"/>
                        <a:buChar char="ü"/>
                      </a:pPr>
                      <a:r>
                        <a:rPr lang="de-DE" sz="3600" dirty="0" smtClean="0"/>
                        <a:t> </a:t>
                      </a:r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algn="ctr"/>
                      <a:r>
                        <a:rPr lang="de-DE" sz="3600" dirty="0" smtClean="0"/>
                        <a:t>4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algn="ctr"/>
                      <a:r>
                        <a:rPr lang="de-DE" sz="36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2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 smtClean="0"/>
              <a:t>VWA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de-DE" sz="14400" dirty="0" smtClean="0"/>
          </a:p>
          <a:p>
            <a:pPr marL="0" indent="0" algn="ctr">
              <a:buNone/>
            </a:pPr>
            <a:r>
              <a:rPr lang="de-DE" sz="14400" b="1" dirty="0" smtClean="0"/>
              <a:t>PLATTFORM</a:t>
            </a:r>
          </a:p>
          <a:p>
            <a:pPr marL="0" indent="0" algn="ctr">
              <a:buNone/>
            </a:pPr>
            <a:endParaRPr lang="de-DE" sz="14400" b="1" dirty="0" smtClean="0"/>
          </a:p>
          <a:p>
            <a:pPr marL="457200" lvl="1" indent="0" algn="ctr">
              <a:buNone/>
            </a:pPr>
            <a:r>
              <a:rPr lang="de-DE" sz="7600" dirty="0" smtClean="0"/>
              <a:t>Freitag nach den Semesterferien </a:t>
            </a:r>
          </a:p>
          <a:p>
            <a:pPr marL="457200" lvl="1" indent="0">
              <a:buNone/>
            </a:pPr>
            <a:r>
              <a:rPr lang="de-DE" sz="3400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16259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PRÜFUNGSANTRITT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de-DE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de-DE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de-DE" dirty="0" smtClean="0"/>
              <a:t> </a:t>
            </a:r>
            <a:r>
              <a:rPr lang="de-DE" b="1" dirty="0" smtClean="0"/>
              <a:t>positiver</a:t>
            </a:r>
            <a:r>
              <a:rPr lang="de-DE" dirty="0" smtClean="0"/>
              <a:t> Abschluss der 8. Klasse</a:t>
            </a:r>
          </a:p>
          <a:p>
            <a:pPr>
              <a:buFont typeface="Wingdings" panose="05000000000000000000" pitchFamily="2" charset="2"/>
              <a:buChar char="v"/>
            </a:pPr>
            <a:endParaRPr lang="de-DE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dirty="0" smtClean="0"/>
              <a:t> </a:t>
            </a:r>
            <a:r>
              <a:rPr lang="de-DE" b="1" dirty="0" smtClean="0"/>
              <a:t>Wiederholungsprüfung</a:t>
            </a:r>
            <a:r>
              <a:rPr lang="de-DE" dirty="0" smtClean="0"/>
              <a:t> - ein Nicht genügend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b="1" dirty="0" smtClean="0"/>
              <a:t>Termin</a:t>
            </a:r>
            <a:r>
              <a:rPr lang="de-DE" dirty="0" smtClean="0"/>
              <a:t>: zwischen Konferenz 8. Klasse und Beginn schriftliche Klausuren </a:t>
            </a:r>
            <a:r>
              <a:rPr lang="de-DE" dirty="0"/>
              <a:t> </a:t>
            </a:r>
            <a:r>
              <a:rPr lang="de-DE" sz="1500" dirty="0" smtClean="0">
                <a:solidFill>
                  <a:schemeClr val="accent1"/>
                </a:solidFill>
              </a:rPr>
              <a:t>29.04. – 02.05.2016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PRÜFUNGSANTRITT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83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 smtClean="0"/>
              <a:t>SCHRIFTLICHE REIFEPRÜFUNG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de-DE" sz="6500" dirty="0" smtClean="0"/>
          </a:p>
          <a:p>
            <a:pPr marL="0" indent="0">
              <a:buNone/>
            </a:pPr>
            <a:endParaRPr lang="de-DE" sz="65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de-DE" sz="7300" dirty="0" smtClean="0"/>
              <a:t> standardisiert / kompetenzorientiert</a:t>
            </a:r>
          </a:p>
          <a:p>
            <a:pPr marL="0" indent="0">
              <a:buNone/>
            </a:pPr>
            <a:endParaRPr lang="de-DE" sz="7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de-DE" sz="7300" dirty="0" smtClean="0"/>
              <a:t> jedenfalls 3 Klausuren: D / M / LS </a:t>
            </a:r>
          </a:p>
          <a:p>
            <a:pPr marL="0" indent="0">
              <a:buNone/>
            </a:pPr>
            <a:endParaRPr lang="de-DE" sz="73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de-DE" sz="7300" dirty="0"/>
              <a:t> </a:t>
            </a:r>
            <a:r>
              <a:rPr lang="de-DE" sz="7300" dirty="0" smtClean="0"/>
              <a:t>optional 4. Klausur: LS		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9330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 smtClean="0"/>
              <a:t>SCHRIFTLICHE REIFEPRÜFUNG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965067"/>
              </p:ext>
            </p:extLst>
          </p:nvPr>
        </p:nvGraphicFramePr>
        <p:xfrm>
          <a:off x="467544" y="1412776"/>
          <a:ext cx="8229600" cy="536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 smtClean="0"/>
                        <a:t>NEGATIVE</a:t>
                      </a:r>
                      <a:endParaRPr lang="de-D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KLAUSUR(EN)</a:t>
                      </a:r>
                      <a:endParaRPr lang="de-D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b="1" dirty="0" smtClean="0"/>
                        <a:t>Wahlmöglichkeit 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b="1" dirty="0" smtClean="0"/>
                    </a:p>
                    <a:p>
                      <a:r>
                        <a:rPr lang="de-DE" b="1" dirty="0" smtClean="0"/>
                        <a:t>Termin</a:t>
                      </a:r>
                    </a:p>
                    <a:p>
                      <a:endParaRPr lang="de-DE" dirty="0" smtClean="0"/>
                    </a:p>
                    <a:p>
                      <a:r>
                        <a:rPr lang="de-DE" b="1" dirty="0" smtClean="0"/>
                        <a:t>Prüfungsanzahl</a:t>
                      </a:r>
                      <a:r>
                        <a:rPr lang="de-DE" b="1" baseline="0" dirty="0" smtClean="0"/>
                        <a:t> </a:t>
                      </a:r>
                      <a:endParaRPr lang="de-DE" b="1" dirty="0" smtClean="0"/>
                    </a:p>
                    <a:p>
                      <a:endParaRPr lang="de-DE" dirty="0" smtClean="0"/>
                    </a:p>
                    <a:p>
                      <a:r>
                        <a:rPr lang="de-DE" b="1" dirty="0" smtClean="0"/>
                        <a:t>Anmeldung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r>
                        <a:rPr lang="de-DE" b="1" dirty="0" smtClean="0"/>
                        <a:t>Beurteilung</a:t>
                      </a:r>
                    </a:p>
                    <a:p>
                      <a:endParaRPr lang="de-DE" dirty="0" smtClean="0"/>
                    </a:p>
                    <a:p>
                      <a:r>
                        <a:rPr lang="de-DE" b="1" dirty="0" smtClean="0"/>
                        <a:t>Prüfung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de-DE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dirty="0" smtClean="0"/>
                        <a:t> mündliche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="1" baseline="0" dirty="0" smtClean="0"/>
                        <a:t>Kompensationsprüfung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de-DE" b="1" baseline="0" dirty="0" smtClean="0"/>
                        <a:t>       Wiederholung</a:t>
                      </a:r>
                      <a:r>
                        <a:rPr lang="de-DE" baseline="0" dirty="0" smtClean="0"/>
                        <a:t> der Klausur(en) </a:t>
                      </a:r>
                      <a:endParaRPr lang="de-DE" b="1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b="1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baseline="0" dirty="0" smtClean="0"/>
                        <a:t> </a:t>
                      </a:r>
                      <a:r>
                        <a:rPr lang="de-DE" b="0" baseline="0" dirty="0" err="1" smtClean="0"/>
                        <a:t>standard</a:t>
                      </a:r>
                      <a:r>
                        <a:rPr lang="de-DE" b="0" baseline="0" dirty="0" smtClean="0"/>
                        <a:t>. Klausuren – </a:t>
                      </a:r>
                      <a:r>
                        <a:rPr lang="de-DE" b="0" baseline="0" dirty="0" err="1" smtClean="0"/>
                        <a:t>bifie</a:t>
                      </a:r>
                      <a:endParaRPr lang="de-DE" b="0" baseline="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b="1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1" dirty="0" smtClean="0"/>
                        <a:t> nicht</a:t>
                      </a:r>
                      <a:r>
                        <a:rPr lang="de-DE" b="0" baseline="0" dirty="0" smtClean="0"/>
                        <a:t> beschränkt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b="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0" baseline="0" dirty="0" smtClean="0"/>
                        <a:t> schriftlich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b="0" baseline="0" dirty="0" smtClean="0"/>
                        <a:t> spätestens drei Tage </a:t>
                      </a:r>
                      <a:r>
                        <a:rPr lang="de-DE" sz="1200" b="0" baseline="0" dirty="0" smtClean="0"/>
                        <a:t>(nach Bekanntgabe der negativen Beurteilung 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1200" b="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dirty="0" smtClean="0"/>
                        <a:t> </a:t>
                      </a:r>
                      <a:r>
                        <a:rPr lang="de-DE" sz="1800" b="0" dirty="0" smtClean="0"/>
                        <a:t>beste</a:t>
                      </a:r>
                      <a:r>
                        <a:rPr lang="de-DE" sz="1800" b="0" baseline="0" dirty="0" smtClean="0"/>
                        <a:t> Note </a:t>
                      </a:r>
                      <a:r>
                        <a:rPr lang="de-DE" sz="1800" b="1" baseline="0" dirty="0" smtClean="0"/>
                        <a:t>Befriedigend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1800" b="1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800" b="1" baseline="0" dirty="0" smtClean="0"/>
                        <a:t> </a:t>
                      </a:r>
                      <a:r>
                        <a:rPr lang="de-DE" sz="1800" b="0" baseline="0" dirty="0" smtClean="0"/>
                        <a:t>nicht öffentlich</a:t>
                      </a:r>
                      <a:endParaRPr lang="de-DE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de-DE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9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 smtClean="0"/>
              <a:t>MÜNDLICHE REIFEPRÜFUNG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144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de-DE" sz="14400" dirty="0" smtClean="0"/>
              <a:t> Themenpool für jedes Fach</a:t>
            </a:r>
          </a:p>
          <a:p>
            <a:pPr>
              <a:buFont typeface="Wingdings" pitchFamily="2" charset="2"/>
              <a:buChar char="v"/>
            </a:pPr>
            <a:r>
              <a:rPr lang="de-DE" sz="14400" dirty="0" smtClean="0"/>
              <a:t> 3 Bereiche / Jahreswochenstunde</a:t>
            </a:r>
          </a:p>
          <a:p>
            <a:pPr>
              <a:buFont typeface="Wingdings" pitchFamily="2" charset="2"/>
              <a:buChar char="v"/>
            </a:pPr>
            <a:r>
              <a:rPr lang="de-DE" sz="14400" dirty="0" smtClean="0"/>
              <a:t> Bekanntgabe bis Ende November</a:t>
            </a:r>
          </a:p>
          <a:p>
            <a:pPr marL="0" indent="0">
              <a:buNone/>
            </a:pPr>
            <a:r>
              <a:rPr lang="de-DE" sz="14400" dirty="0" smtClean="0"/>
              <a:t> </a:t>
            </a:r>
            <a:endParaRPr lang="de-DE" sz="4000" dirty="0" smtClean="0"/>
          </a:p>
          <a:p>
            <a:pPr>
              <a:buFont typeface="Wingdings" pitchFamily="2" charset="2"/>
              <a:buChar char="v"/>
            </a:pPr>
            <a:r>
              <a:rPr lang="de-DE" sz="14400" dirty="0"/>
              <a:t> </a:t>
            </a:r>
            <a:r>
              <a:rPr lang="de-DE" sz="14400" dirty="0" smtClean="0"/>
              <a:t>Prüfung: Ziehung 2 / Wahl 1</a:t>
            </a:r>
          </a:p>
          <a:p>
            <a:pPr marL="0" indent="0">
              <a:buNone/>
            </a:pPr>
            <a:endParaRPr lang="de-DE" sz="14400" dirty="0" smtClean="0"/>
          </a:p>
          <a:p>
            <a:pPr>
              <a:buFont typeface="Wingdings" pitchFamily="2" charset="2"/>
              <a:buChar char="v"/>
            </a:pPr>
            <a:r>
              <a:rPr lang="de-DE" sz="14400" dirty="0" smtClean="0"/>
              <a:t> Kompetenzorientierte Aufgabenstellung</a:t>
            </a:r>
          </a:p>
          <a:p>
            <a:pPr marL="0" indent="0">
              <a:buNone/>
            </a:pPr>
            <a:r>
              <a:rPr lang="de-DE" sz="14400" dirty="0" smtClean="0"/>
              <a:t>	</a:t>
            </a:r>
          </a:p>
          <a:p>
            <a:pPr marL="0" indent="0">
              <a:buNone/>
            </a:pPr>
            <a:endParaRPr lang="de-DE" sz="14400" dirty="0" smtClean="0"/>
          </a:p>
          <a:p>
            <a:pPr marL="457200" lvl="1" indent="0">
              <a:buNone/>
            </a:pPr>
            <a:r>
              <a:rPr lang="de-DE" sz="14400" dirty="0"/>
              <a:t> </a:t>
            </a:r>
            <a:endParaRPr lang="de-DE" sz="14400" dirty="0" smtClean="0"/>
          </a:p>
          <a:p>
            <a:pPr marL="457200" lvl="1" indent="0">
              <a:buNone/>
            </a:pPr>
            <a:r>
              <a:rPr lang="de-DE" sz="3400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0337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/>
              <a:t>MÜNDLICHE REIFEPRÜFUNG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407187"/>
              </p:ext>
            </p:extLst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3600" dirty="0" smtClean="0"/>
                    </a:p>
                    <a:p>
                      <a:pPr algn="ctr"/>
                      <a:r>
                        <a:rPr lang="de-DE" sz="3600" dirty="0" smtClean="0"/>
                        <a:t>Anzahl Prüfungen</a:t>
                      </a:r>
                    </a:p>
                    <a:p>
                      <a:pPr algn="ctr"/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3600" dirty="0" smtClean="0"/>
                    </a:p>
                    <a:p>
                      <a:pPr algn="ctr"/>
                      <a:r>
                        <a:rPr lang="de-DE" sz="3600" dirty="0" smtClean="0"/>
                        <a:t>Anzahl Prüfungen</a:t>
                      </a:r>
                      <a:endParaRPr lang="de-DE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3600" dirty="0" smtClean="0"/>
                    </a:p>
                    <a:p>
                      <a:pPr algn="ctr"/>
                      <a:r>
                        <a:rPr lang="de-DE" sz="3600" dirty="0" smtClean="0"/>
                        <a:t>3 Prüfungen</a:t>
                      </a:r>
                    </a:p>
                    <a:p>
                      <a:pPr algn="ctr"/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3600" dirty="0" smtClean="0"/>
                    </a:p>
                    <a:p>
                      <a:pPr algn="ctr"/>
                      <a:r>
                        <a:rPr lang="de-DE" sz="3600" dirty="0" smtClean="0"/>
                        <a:t>2 Prüfungen</a:t>
                      </a:r>
                      <a:endParaRPr lang="de-DE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3600" dirty="0" smtClean="0"/>
                    </a:p>
                    <a:p>
                      <a:pPr algn="ctr"/>
                      <a:r>
                        <a:rPr lang="de-DE" sz="3600" dirty="0" smtClean="0"/>
                        <a:t>15 Wochenstunden</a:t>
                      </a:r>
                      <a:endParaRPr 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3600" dirty="0" smtClean="0"/>
                    </a:p>
                    <a:p>
                      <a:pPr algn="ctr"/>
                      <a:r>
                        <a:rPr lang="de-DE" sz="3600" dirty="0" smtClean="0"/>
                        <a:t>10 Wochenstunden</a:t>
                      </a:r>
                      <a:endParaRPr lang="de-DE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6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Office PowerPoint</Application>
  <PresentationFormat>Bildschirmpräsentation (4:3)</PresentationFormat>
  <Paragraphs>177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Larissa-Design</vt:lpstr>
      <vt:lpstr>NEUE REIFEPRÜFUNG</vt:lpstr>
      <vt:lpstr>PowerPoint-Präsentation</vt:lpstr>
      <vt:lpstr>ANZAHL DER PRÜFUNGEN</vt:lpstr>
      <vt:lpstr>VWA</vt:lpstr>
      <vt:lpstr>PRÜFUNGSANTRITT</vt:lpstr>
      <vt:lpstr>SCHRIFTLICHE REIFEPRÜFUNG</vt:lpstr>
      <vt:lpstr>SCHRIFTLICHE REIFEPRÜFUNG</vt:lpstr>
      <vt:lpstr>MÜNDLICHE REIFEPRÜFUNG</vt:lpstr>
      <vt:lpstr>MÜNDLICHE REIFEPRÜFUNG</vt:lpstr>
      <vt:lpstr>WAHLPFLICHTFÄCHER</vt:lpstr>
      <vt:lpstr>WAHLPFLICHTFÄCHER</vt:lpstr>
      <vt:lpstr>ANGEBOT WAHLPFLICHTFÄCHER</vt:lpstr>
      <vt:lpstr>WAHL der WAHLPFLICHTFÄCHER</vt:lpstr>
      <vt:lpstr>Wie kommt ein WPF zu Stande?</vt:lpstr>
      <vt:lpstr>WPF und Matura</vt:lpstr>
      <vt:lpstr>WPF und Matura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Wahlpflichtfächer</dc:title>
  <dc:creator>mitta</dc:creator>
  <cp:lastModifiedBy>918056-D1-GRg 18 Haizingergasse 37 - Direktion</cp:lastModifiedBy>
  <cp:revision>70</cp:revision>
  <cp:lastPrinted>2014-09-10T14:47:41Z</cp:lastPrinted>
  <dcterms:created xsi:type="dcterms:W3CDTF">2012-12-11T21:43:24Z</dcterms:created>
  <dcterms:modified xsi:type="dcterms:W3CDTF">2015-11-23T15:48:08Z</dcterms:modified>
</cp:coreProperties>
</file>