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554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6CFB7-635C-4968-BF88-CE6590A260EA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32B65-27B5-4973-B6FE-F49B86CD9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336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FA8-E70F-4485-B0DB-3758C2CBA702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370E-8AA2-47C6-8A7B-1C4D58A9E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55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FA8-E70F-4485-B0DB-3758C2CBA702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370E-8AA2-47C6-8A7B-1C4D58A9E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22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FA8-E70F-4485-B0DB-3758C2CBA702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370E-8AA2-47C6-8A7B-1C4D58A9E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64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FA8-E70F-4485-B0DB-3758C2CBA702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370E-8AA2-47C6-8A7B-1C4D58A9E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89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FA8-E70F-4485-B0DB-3758C2CBA702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370E-8AA2-47C6-8A7B-1C4D58A9E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30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FA8-E70F-4485-B0DB-3758C2CBA702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370E-8AA2-47C6-8A7B-1C4D58A9E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51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FA8-E70F-4485-B0DB-3758C2CBA702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370E-8AA2-47C6-8A7B-1C4D58A9E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33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FA8-E70F-4485-B0DB-3758C2CBA702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370E-8AA2-47C6-8A7B-1C4D58A9E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195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FA8-E70F-4485-B0DB-3758C2CBA702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370E-8AA2-47C6-8A7B-1C4D58A9E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9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FA8-E70F-4485-B0DB-3758C2CBA702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370E-8AA2-47C6-8A7B-1C4D58A9E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19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FA8-E70F-4485-B0DB-3758C2CBA702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370E-8AA2-47C6-8A7B-1C4D58A9E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01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5CFA8-E70F-4485-B0DB-3758C2CBA702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8370E-8AA2-47C6-8A7B-1C4D58A9E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3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42900" y="366185"/>
            <a:ext cx="5966420" cy="533407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Oberstufe</a:t>
            </a:r>
          </a:p>
          <a:p>
            <a:pPr marL="0" indent="0" algn="ctr">
              <a:buNone/>
            </a:pPr>
            <a:r>
              <a:rPr lang="de-DE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GWIKU 18</a:t>
            </a:r>
          </a:p>
          <a:p>
            <a:pPr marL="0" indent="0" algn="ctr">
              <a:buNone/>
            </a:pPr>
            <a:endParaRPr lang="de-DE" sz="4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endParaRPr lang="de-DE" sz="36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de-DE" sz="36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GYMNASIUM</a:t>
            </a:r>
          </a:p>
          <a:p>
            <a:pPr marL="0" indent="0" algn="ctr">
              <a:buNone/>
            </a:pPr>
            <a:endParaRPr lang="de-DE" sz="36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de-DE" sz="36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WIRTSCHAFTSKUNDLICHES</a:t>
            </a:r>
            <a:endParaRPr lang="de-DE" sz="36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de-DE" sz="36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GYMNASIUM</a:t>
            </a:r>
          </a:p>
          <a:p>
            <a:pPr marL="0" indent="0" algn="ctr">
              <a:buNone/>
            </a:pPr>
            <a:endParaRPr lang="de-DE" sz="4000" dirty="0"/>
          </a:p>
          <a:p>
            <a:pPr marL="0" indent="0" algn="ctr">
              <a:buNone/>
            </a:pPr>
            <a:endParaRPr lang="de-DE" sz="4000" dirty="0"/>
          </a:p>
        </p:txBody>
      </p:sp>
      <p:pic>
        <p:nvPicPr>
          <p:cNvPr id="1026" name="Picture 2" descr="C:\Users\PC918056-3\Desktop\Haiz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27" y="337538"/>
            <a:ext cx="2808312" cy="56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6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966420" cy="461400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2900" y="1187624"/>
            <a:ext cx="6398468" cy="7848873"/>
          </a:xfrm>
        </p:spPr>
        <p:txBody>
          <a:bodyPr/>
          <a:lstStyle/>
          <a:p>
            <a:pPr marL="0" indent="0" algn="ctr">
              <a:buNone/>
            </a:pPr>
            <a:r>
              <a:rPr lang="de-DE" sz="2000" b="1" dirty="0" smtClean="0"/>
              <a:t>STUNDENTAFEL</a:t>
            </a:r>
            <a:endParaRPr lang="de-DE" sz="2000" dirty="0"/>
          </a:p>
          <a:p>
            <a:pPr marL="0" indent="0" algn="ctr">
              <a:buNone/>
            </a:pPr>
            <a:r>
              <a:rPr lang="de-DE" b="1" dirty="0" smtClean="0"/>
              <a:t>OBERSTUFE</a:t>
            </a:r>
            <a:endParaRPr lang="de-DE" dirty="0"/>
          </a:p>
          <a:p>
            <a:pPr marL="0" indent="0" algn="ctr">
              <a:buNone/>
            </a:pPr>
            <a:r>
              <a:rPr lang="de-DE" b="1" dirty="0" smtClean="0"/>
              <a:t>GYMNASIUM</a:t>
            </a:r>
          </a:p>
        </p:txBody>
      </p:sp>
      <p:pic>
        <p:nvPicPr>
          <p:cNvPr id="4" name="Picture 2" descr="C:\Users\PC918056-3\Desktop\Haiz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373225"/>
            <a:ext cx="2808312" cy="45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704265"/>
              </p:ext>
            </p:extLst>
          </p:nvPr>
        </p:nvGraphicFramePr>
        <p:xfrm>
          <a:off x="458026" y="2915816"/>
          <a:ext cx="5869939" cy="6038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1024"/>
                <a:gridCol w="856694"/>
                <a:gridCol w="757609"/>
                <a:gridCol w="951971"/>
                <a:gridCol w="899211"/>
                <a:gridCol w="723430"/>
              </a:tblGrid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Pflichtgegenstände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5. Klasse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6. Klasse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7. Klasse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8. Klasse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Summe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L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3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GSPB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GWK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3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3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BIUK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4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PH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PUP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4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INF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BE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ME oder BE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4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LÜ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PUK = Präsentation und Kommunikation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Summe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29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29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124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Wahlpflichtgegenstände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Gesamt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130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93713" y="22066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4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5966420" cy="461399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6896" y="1065287"/>
            <a:ext cx="6172200" cy="7827193"/>
          </a:xfrm>
        </p:spPr>
        <p:txBody>
          <a:bodyPr/>
          <a:lstStyle/>
          <a:p>
            <a:pPr marL="0" indent="0" algn="ctr">
              <a:buNone/>
            </a:pPr>
            <a:r>
              <a:rPr lang="de-DE" sz="2000" b="1" dirty="0"/>
              <a:t>STUNDENTAFEL</a:t>
            </a:r>
            <a:endParaRPr lang="de-DE" sz="2000" dirty="0"/>
          </a:p>
          <a:p>
            <a:pPr marL="0" indent="0" algn="ctr">
              <a:buNone/>
            </a:pPr>
            <a:r>
              <a:rPr lang="de-DE" b="1" dirty="0"/>
              <a:t>OBERSTUFE</a:t>
            </a:r>
            <a:endParaRPr lang="de-DE" dirty="0"/>
          </a:p>
          <a:p>
            <a:pPr marL="0" indent="0" algn="ctr">
              <a:buNone/>
            </a:pPr>
            <a:r>
              <a:rPr lang="de-DE" sz="2800" b="1" dirty="0" err="1" smtClean="0"/>
              <a:t>Wirtschaftskundliches</a:t>
            </a:r>
            <a:r>
              <a:rPr lang="de-DE" b="1" dirty="0" smtClean="0"/>
              <a:t> GYMNASIUM</a:t>
            </a:r>
            <a:endParaRPr lang="de-DE" b="1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Picture 2" descr="C:\Users\PC918056-3\Desktop\Haiz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373225"/>
            <a:ext cx="2808312" cy="45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994727"/>
              </p:ext>
            </p:extLst>
          </p:nvPr>
        </p:nvGraphicFramePr>
        <p:xfrm>
          <a:off x="306895" y="2843808"/>
          <a:ext cx="6172201" cy="6099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4884"/>
                <a:gridCol w="859221"/>
                <a:gridCol w="859827"/>
                <a:gridCol w="859221"/>
                <a:gridCol w="859827"/>
                <a:gridCol w="859221"/>
              </a:tblGrid>
              <a:tr h="27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Pflichtgegenstände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5. Klasse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6. Klasse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7. Klasse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8. Klasse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Summe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R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8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D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3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11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E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3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3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11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3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12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GSPB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8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GWK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8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3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3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3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12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BIUK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7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CH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4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PH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5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PUP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4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INF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ME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3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BE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3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ME oder BE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4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LÜ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8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401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PUK = Präsentation und Kommunikation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Medienkunde/Praxis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INET 1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PRIN 2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RADO 2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VIDO 2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401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MEDA = Medienkunde/Analyse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Summe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28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29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34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33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124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Wahlpflichtgegenstände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de-DE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  <a:tr h="200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Gesamt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130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88" marR="654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5894412" cy="461400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6896" y="1259632"/>
            <a:ext cx="6172200" cy="763284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GYMNASIUM</a:t>
            </a:r>
          </a:p>
          <a:p>
            <a:pPr marL="0" indent="0" algn="ctr">
              <a:buNone/>
            </a:pPr>
            <a:endParaRPr lang="de-DE" sz="2000" b="1" dirty="0"/>
          </a:p>
          <a:p>
            <a:pPr marL="0" indent="0" algn="ctr">
              <a:buNone/>
            </a:pPr>
            <a:r>
              <a:rPr lang="de-DE" b="1" dirty="0" smtClean="0"/>
              <a:t>LATEIN</a:t>
            </a:r>
          </a:p>
          <a:p>
            <a:pPr marL="0" indent="0">
              <a:buNone/>
            </a:pPr>
            <a:endParaRPr lang="de-DE" sz="2400" dirty="0"/>
          </a:p>
          <a:p>
            <a:pPr>
              <a:buFont typeface="Wingdings" pitchFamily="2" charset="2"/>
              <a:buChar char="Ø"/>
            </a:pPr>
            <a:r>
              <a:rPr lang="de-DE" dirty="0"/>
              <a:t>Mutter aller </a:t>
            </a:r>
            <a:r>
              <a:rPr lang="de-DE" b="1" dirty="0"/>
              <a:t>romanischen </a:t>
            </a:r>
            <a:r>
              <a:rPr lang="de-DE" b="1" dirty="0" smtClean="0"/>
              <a:t>Sprachen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/>
              <a:t>Wissenschaftliches und logisches Denken</a:t>
            </a:r>
            <a:r>
              <a:rPr lang="de-DE" dirty="0" smtClean="0"/>
              <a:t> werden geschult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/>
              <a:t>Verbesserung</a:t>
            </a:r>
            <a:r>
              <a:rPr lang="de-DE" dirty="0" smtClean="0"/>
              <a:t> der </a:t>
            </a:r>
            <a:r>
              <a:rPr lang="de-DE" b="1" dirty="0" smtClean="0"/>
              <a:t>muttersprachlichen Kompetenz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/>
              <a:t>Kulturgeschichte</a:t>
            </a:r>
            <a:endParaRPr lang="de-DE" b="1" dirty="0"/>
          </a:p>
          <a:p>
            <a:pPr>
              <a:buFont typeface="Wingdings" pitchFamily="2" charset="2"/>
              <a:buChar char="Ø"/>
            </a:pPr>
            <a:r>
              <a:rPr lang="de-DE" b="1" dirty="0" smtClean="0"/>
              <a:t>Studienvoraussetzung</a:t>
            </a:r>
          </a:p>
          <a:p>
            <a:pPr marL="0" indent="0">
              <a:buNone/>
            </a:pPr>
            <a:r>
              <a:rPr lang="de-DE" dirty="0" smtClean="0"/>
              <a:t>    </a:t>
            </a:r>
            <a:r>
              <a:rPr lang="de-DE" sz="2400" dirty="0" smtClean="0"/>
              <a:t>(z.B.: Medizin, Jus, Geschichte…)</a:t>
            </a:r>
          </a:p>
          <a:p>
            <a:pPr>
              <a:buFont typeface="Wingdings" pitchFamily="2" charset="2"/>
              <a:buChar char="Ø"/>
            </a:pP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</p:txBody>
      </p:sp>
      <p:pic>
        <p:nvPicPr>
          <p:cNvPr id="4" name="Picture 2" descr="C:\Users\PC918056-3\Desktop\Haiz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373225"/>
            <a:ext cx="2808312" cy="45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5966420" cy="461399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6896" y="1065287"/>
            <a:ext cx="6172200" cy="782719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de-DE" sz="2400" b="1" dirty="0" smtClean="0"/>
          </a:p>
          <a:p>
            <a:pPr marL="0" indent="0" algn="ctr">
              <a:buNone/>
            </a:pPr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Wirtschaftskundliches</a:t>
            </a:r>
            <a:endParaRPr lang="de-DE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GYMNASIUM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de-DE" sz="2000" b="1" dirty="0"/>
          </a:p>
          <a:p>
            <a:pPr marL="0" indent="0" algn="ctr">
              <a:buNone/>
            </a:pPr>
            <a:r>
              <a:rPr lang="de-DE" b="1" dirty="0" smtClean="0"/>
              <a:t>Medien: Analyse und Praxis</a:t>
            </a:r>
          </a:p>
          <a:p>
            <a:pPr marL="0" indent="0" algn="ctr">
              <a:buNone/>
            </a:pPr>
            <a:r>
              <a:rPr lang="de-DE" dirty="0" smtClean="0"/>
              <a:t>Medienkompetenz</a:t>
            </a:r>
          </a:p>
          <a:p>
            <a:pPr marL="0" indent="0" algn="ctr">
              <a:buNone/>
            </a:pPr>
            <a:endParaRPr lang="de-DE" b="1" dirty="0" smtClean="0"/>
          </a:p>
          <a:p>
            <a:pPr algn="just">
              <a:buFont typeface="Wingdings" pitchFamily="2" charset="2"/>
              <a:buChar char="Ø"/>
            </a:pPr>
            <a:r>
              <a:rPr lang="de-DE" b="1" dirty="0" smtClean="0"/>
              <a:t>Auswahl und Nutzen </a:t>
            </a:r>
            <a:r>
              <a:rPr lang="de-DE" dirty="0" smtClean="0"/>
              <a:t>von Medien</a:t>
            </a:r>
          </a:p>
          <a:p>
            <a:pPr algn="just">
              <a:buFont typeface="Wingdings" pitchFamily="2" charset="2"/>
              <a:buChar char="Ø"/>
            </a:pPr>
            <a:r>
              <a:rPr lang="de-DE" b="1" dirty="0" smtClean="0"/>
              <a:t>Verstehen und Bewerten</a:t>
            </a:r>
            <a:r>
              <a:rPr lang="de-DE" dirty="0" smtClean="0"/>
              <a:t> von Mediengestaltungen</a:t>
            </a:r>
          </a:p>
          <a:p>
            <a:pPr algn="just">
              <a:buFont typeface="Wingdings" pitchFamily="2" charset="2"/>
              <a:buChar char="Ø"/>
            </a:pPr>
            <a:r>
              <a:rPr lang="de-DE" b="1" dirty="0" smtClean="0"/>
              <a:t>Gestaltung eigener Beiträge</a:t>
            </a:r>
          </a:p>
          <a:p>
            <a:pPr algn="just">
              <a:buFont typeface="Wingdings" pitchFamily="2" charset="2"/>
              <a:buChar char="Ø"/>
            </a:pPr>
            <a:r>
              <a:rPr lang="de-DE" dirty="0" smtClean="0"/>
              <a:t>Erkennen und Aufarbeiten von </a:t>
            </a:r>
            <a:r>
              <a:rPr lang="de-DE" b="1" dirty="0" smtClean="0"/>
              <a:t>Medieneinflüssen</a:t>
            </a:r>
          </a:p>
          <a:p>
            <a:pPr algn="just">
              <a:buFont typeface="Wingdings" pitchFamily="2" charset="2"/>
              <a:buChar char="Ø"/>
            </a:pPr>
            <a:r>
              <a:rPr lang="de-DE" dirty="0" smtClean="0"/>
              <a:t>Durchschauen und Beurteilen von Bedingungen der Medienproduktion und der </a:t>
            </a:r>
            <a:r>
              <a:rPr lang="de-DE" b="1" dirty="0" smtClean="0"/>
              <a:t>Medienverbreitung </a:t>
            </a:r>
          </a:p>
          <a:p>
            <a:pPr marL="0" indent="0" algn="just">
              <a:buNone/>
            </a:pPr>
            <a:endParaRPr lang="de-DE" dirty="0" smtClean="0"/>
          </a:p>
          <a:p>
            <a:pPr algn="just">
              <a:buFont typeface="Wingdings" pitchFamily="2" charset="2"/>
              <a:buChar char="Ø"/>
            </a:pPr>
            <a:endParaRPr lang="de-DE" dirty="0"/>
          </a:p>
          <a:p>
            <a:pPr algn="just">
              <a:buFont typeface="Wingdings" pitchFamily="2" charset="2"/>
              <a:buChar char="Ø"/>
            </a:pPr>
            <a:endParaRPr lang="de-DE" dirty="0" smtClean="0"/>
          </a:p>
          <a:p>
            <a:pPr marL="0" indent="0" algn="just">
              <a:buNone/>
            </a:pPr>
            <a:endParaRPr lang="de-DE" dirty="0"/>
          </a:p>
          <a:p>
            <a:pPr marL="0" indent="0" algn="just">
              <a:buNone/>
            </a:pPr>
            <a:endParaRPr lang="de-DE" b="1" dirty="0"/>
          </a:p>
        </p:txBody>
      </p:sp>
      <p:pic>
        <p:nvPicPr>
          <p:cNvPr id="4" name="Picture 2" descr="C:\Users\PC918056-3\Desktop\Haiz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373225"/>
            <a:ext cx="2808312" cy="52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0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5966420" cy="461400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6896" y="1187624"/>
            <a:ext cx="6172200" cy="7704856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Wirtschaftskundliches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GYMNASIUM</a:t>
            </a:r>
          </a:p>
          <a:p>
            <a:pPr marL="0" indent="0" algn="ctr">
              <a:buNone/>
            </a:pPr>
            <a:endParaRPr lang="de-DE" sz="2000" b="1" dirty="0"/>
          </a:p>
          <a:p>
            <a:pPr marL="0" indent="0" algn="ctr">
              <a:buNone/>
            </a:pPr>
            <a:r>
              <a:rPr lang="de-DE" b="1" dirty="0"/>
              <a:t>Medien: Analyse und </a:t>
            </a:r>
            <a:r>
              <a:rPr lang="de-DE" b="1" dirty="0" smtClean="0"/>
              <a:t>Praxis</a:t>
            </a:r>
          </a:p>
          <a:p>
            <a:pPr marL="0" indent="0" algn="ctr">
              <a:buNone/>
            </a:pPr>
            <a:endParaRPr lang="de-DE" b="1" dirty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5. Klasse: </a:t>
            </a:r>
            <a:r>
              <a:rPr lang="de-DE" b="1" dirty="0" smtClean="0"/>
              <a:t>Internet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6. Klasse: </a:t>
            </a:r>
            <a:r>
              <a:rPr lang="de-DE" b="1" dirty="0" smtClean="0"/>
              <a:t>Print</a:t>
            </a:r>
            <a:r>
              <a:rPr lang="de-DE" dirty="0" smtClean="0"/>
              <a:t> </a:t>
            </a:r>
            <a:r>
              <a:rPr lang="de-DE" sz="2800" dirty="0" smtClean="0"/>
              <a:t>(Schülerzeitung/Blog)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7. Klasse: </a:t>
            </a:r>
            <a:r>
              <a:rPr lang="de-DE" b="1" dirty="0" smtClean="0"/>
              <a:t>Radio</a:t>
            </a:r>
            <a:r>
              <a:rPr lang="de-DE" dirty="0" smtClean="0"/>
              <a:t> </a:t>
            </a:r>
            <a:r>
              <a:rPr lang="de-DE" sz="2800" dirty="0" smtClean="0"/>
              <a:t>(Radiobeiträge)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8. Klasse: </a:t>
            </a:r>
            <a:r>
              <a:rPr lang="de-DE" b="1" dirty="0" smtClean="0"/>
              <a:t>Video</a:t>
            </a:r>
            <a:r>
              <a:rPr lang="de-DE" dirty="0" smtClean="0"/>
              <a:t> </a:t>
            </a:r>
            <a:r>
              <a:rPr lang="de-DE" sz="2800" dirty="0" smtClean="0"/>
              <a:t>(Produktion) </a:t>
            </a:r>
            <a:endParaRPr lang="de-DE" sz="2800" dirty="0"/>
          </a:p>
        </p:txBody>
      </p:sp>
      <p:pic>
        <p:nvPicPr>
          <p:cNvPr id="4" name="Picture 2" descr="C:\Users\PC918056-3\Desktop\Haiz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373225"/>
            <a:ext cx="2592288" cy="45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11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5966420" cy="533408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6896" y="1259632"/>
            <a:ext cx="6172200" cy="7632848"/>
          </a:xfrm>
        </p:spPr>
        <p:txBody>
          <a:bodyPr/>
          <a:lstStyle/>
          <a:p>
            <a:pPr marL="0" indent="0" algn="ctr">
              <a:buNone/>
            </a:pPr>
            <a:r>
              <a:rPr lang="de-DE" b="1" dirty="0" smtClean="0"/>
              <a:t>Präsentation und Kommunikation</a:t>
            </a:r>
          </a:p>
          <a:p>
            <a:pPr marL="0" indent="0" algn="ctr">
              <a:buNone/>
            </a:pPr>
            <a:r>
              <a:rPr lang="de-DE" b="1" dirty="0" smtClean="0"/>
              <a:t>(</a:t>
            </a:r>
            <a:r>
              <a:rPr lang="de-DE" b="1" dirty="0" err="1" smtClean="0"/>
              <a:t>PuK</a:t>
            </a:r>
            <a:r>
              <a:rPr lang="de-DE" b="1" dirty="0" smtClean="0"/>
              <a:t>)</a:t>
            </a:r>
          </a:p>
          <a:p>
            <a:pPr marL="0" indent="0" algn="just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b="1" dirty="0" smtClean="0"/>
              <a:t>Selbstkommunikationskompetenz</a:t>
            </a:r>
            <a:endParaRPr lang="de-DE" b="1" dirty="0"/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Grundlagen </a:t>
            </a:r>
            <a:r>
              <a:rPr lang="de-DE" b="1" dirty="0" smtClean="0"/>
              <a:t>sprachlicher Kommunikation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/>
              <a:t>Nonverbale</a:t>
            </a:r>
            <a:r>
              <a:rPr lang="de-DE" dirty="0" smtClean="0"/>
              <a:t> Kommunikation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Gestaltung / Einsatz von </a:t>
            </a:r>
            <a:r>
              <a:rPr lang="de-DE" b="1" dirty="0" smtClean="0"/>
              <a:t>medienunterstützten Präsentationen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/>
              <a:t>Kommunikationstheorien</a:t>
            </a:r>
          </a:p>
          <a:p>
            <a:pPr>
              <a:buFont typeface="Wingdings" pitchFamily="2" charset="2"/>
              <a:buChar char="Ø"/>
            </a:pPr>
            <a:r>
              <a:rPr lang="de-DE" b="1" dirty="0" smtClean="0"/>
              <a:t>Konfliktkommunikation</a:t>
            </a:r>
            <a:endParaRPr lang="de-DE" b="1" dirty="0"/>
          </a:p>
        </p:txBody>
      </p:sp>
      <p:pic>
        <p:nvPicPr>
          <p:cNvPr id="4" name="Picture 2" descr="C:\Users\PC918056-3\Desktop\Haiz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373225"/>
            <a:ext cx="2808312" cy="52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3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5966420" cy="461400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6896" y="1259632"/>
            <a:ext cx="6172200" cy="76328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de-DE" b="1" dirty="0" smtClean="0"/>
          </a:p>
          <a:p>
            <a:pPr marL="0" indent="0" algn="ctr">
              <a:buNone/>
            </a:pPr>
            <a:r>
              <a:rPr lang="de-DE" sz="4000" b="1" dirty="0" smtClean="0"/>
              <a:t>Anmeldung</a:t>
            </a:r>
            <a:r>
              <a:rPr lang="de-DE" sz="4400" b="1" dirty="0" smtClean="0"/>
              <a:t> </a:t>
            </a:r>
          </a:p>
          <a:p>
            <a:pPr marL="0" indent="0" algn="ctr">
              <a:buNone/>
            </a:pPr>
            <a:r>
              <a:rPr lang="de-DE" dirty="0" smtClean="0"/>
              <a:t>für die </a:t>
            </a:r>
            <a:r>
              <a:rPr lang="de-DE" b="1" dirty="0" smtClean="0"/>
              <a:t>Oberstufe</a:t>
            </a:r>
          </a:p>
          <a:p>
            <a:pPr marL="0" indent="0" algn="ctr">
              <a:buNone/>
            </a:pPr>
            <a:endParaRPr lang="de-DE" b="1" dirty="0" smtClean="0"/>
          </a:p>
          <a:p>
            <a:pPr marL="0" indent="0" algn="ctr">
              <a:buNone/>
            </a:pPr>
            <a:endParaRPr lang="de-DE" b="1" dirty="0"/>
          </a:p>
          <a:p>
            <a:pPr>
              <a:buFont typeface="Wingdings" pitchFamily="2" charset="2"/>
              <a:buChar char="Ø"/>
            </a:pPr>
            <a:r>
              <a:rPr lang="de-DE" b="1" dirty="0" smtClean="0"/>
              <a:t>Ausgabe der Formulare</a:t>
            </a:r>
            <a:r>
              <a:rPr lang="de-DE" dirty="0" smtClean="0"/>
              <a:t>: nach den Weihnachtsferien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b="1" dirty="0" smtClean="0"/>
              <a:t>Anmeldung</a:t>
            </a:r>
            <a:r>
              <a:rPr lang="de-DE" dirty="0" smtClean="0"/>
              <a:t>: bis </a:t>
            </a:r>
            <a:r>
              <a:rPr lang="de-DE" sz="3300" b="1" dirty="0" smtClean="0"/>
              <a:t>12. Februar 2016</a:t>
            </a:r>
          </a:p>
          <a:p>
            <a:pPr marL="0" indent="0">
              <a:buNone/>
            </a:pPr>
            <a:r>
              <a:rPr lang="de-DE" sz="3300" b="1" dirty="0"/>
              <a:t> </a:t>
            </a:r>
            <a:r>
              <a:rPr lang="de-DE" sz="3300" b="1" dirty="0" smtClean="0"/>
              <a:t>   	</a:t>
            </a:r>
            <a:r>
              <a:rPr lang="de-DE" sz="2400" dirty="0" smtClean="0"/>
              <a:t>(Freitag nach den Semesterferien)</a:t>
            </a:r>
          </a:p>
          <a:p>
            <a:pPr marL="0" indent="0">
              <a:buNone/>
            </a:pPr>
            <a:endParaRPr lang="de-DE" sz="3300" b="1" dirty="0"/>
          </a:p>
          <a:p>
            <a:pPr>
              <a:buFont typeface="Wingdings" pitchFamily="2" charset="2"/>
              <a:buChar char="Ø"/>
            </a:pPr>
            <a:r>
              <a:rPr lang="de-DE" sz="3300" dirty="0"/>
              <a:t>v</a:t>
            </a:r>
            <a:r>
              <a:rPr lang="de-DE" sz="3300" dirty="0" smtClean="0"/>
              <a:t>erbindliche Anmeldung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 marL="0" indent="0">
              <a:buNone/>
            </a:pPr>
            <a:endParaRPr lang="de-DE" b="1" dirty="0"/>
          </a:p>
        </p:txBody>
      </p:sp>
      <p:pic>
        <p:nvPicPr>
          <p:cNvPr id="4" name="Picture 2" descr="C:\Users\PC918056-3\Desktop\Haiz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373225"/>
            <a:ext cx="2808312" cy="34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96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5966420" cy="461400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6896" y="1259632"/>
            <a:ext cx="6172200" cy="76328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4000" b="1" dirty="0" smtClean="0"/>
          </a:p>
          <a:p>
            <a:pPr marL="0" indent="0" algn="ctr">
              <a:buNone/>
            </a:pPr>
            <a:r>
              <a:rPr lang="de-DE" sz="4300" b="1" dirty="0" smtClean="0"/>
              <a:t>Information / BERATUNG</a:t>
            </a:r>
          </a:p>
          <a:p>
            <a:pPr algn="just">
              <a:buFont typeface="Wingdings" pitchFamily="2" charset="2"/>
              <a:buChar char="Ø"/>
            </a:pPr>
            <a:endParaRPr lang="de-DE" b="1" dirty="0"/>
          </a:p>
          <a:p>
            <a:pPr algn="just">
              <a:buFont typeface="Wingdings" pitchFamily="2" charset="2"/>
              <a:buChar char="Ø"/>
            </a:pPr>
            <a:r>
              <a:rPr lang="de-DE" dirty="0" smtClean="0"/>
              <a:t> Klassenvorstand</a:t>
            </a:r>
          </a:p>
          <a:p>
            <a:pPr algn="just">
              <a:buFont typeface="Wingdings" pitchFamily="2" charset="2"/>
              <a:buChar char="Ø"/>
            </a:pPr>
            <a:r>
              <a:rPr lang="de-DE" dirty="0" smtClean="0"/>
              <a:t> Bildungsberater</a:t>
            </a:r>
          </a:p>
          <a:p>
            <a:pPr marL="0" indent="0" algn="just">
              <a:buNone/>
            </a:pPr>
            <a:r>
              <a:rPr lang="de-DE" b="1" dirty="0"/>
              <a:t>	</a:t>
            </a:r>
            <a:r>
              <a:rPr lang="de-DE" dirty="0" smtClean="0"/>
              <a:t>Mag. Schütz</a:t>
            </a:r>
          </a:p>
          <a:p>
            <a:pPr marL="0" indent="0" algn="just">
              <a:buNone/>
            </a:pPr>
            <a:r>
              <a:rPr lang="de-DE" b="1" dirty="0"/>
              <a:t>	</a:t>
            </a:r>
            <a:r>
              <a:rPr lang="de-DE" dirty="0" smtClean="0"/>
              <a:t>Mag. Göltl</a:t>
            </a:r>
          </a:p>
          <a:p>
            <a:pPr algn="just">
              <a:buFont typeface="Wingdings" pitchFamily="2" charset="2"/>
              <a:buChar char="Ø"/>
            </a:pPr>
            <a:r>
              <a:rPr lang="de-DE" dirty="0" smtClean="0"/>
              <a:t> Jugendcoaching </a:t>
            </a:r>
          </a:p>
          <a:p>
            <a:pPr marL="0" indent="0" algn="just">
              <a:buNone/>
            </a:pPr>
            <a:r>
              <a:rPr lang="de-DE" dirty="0" smtClean="0"/>
              <a:t>           Mag. Saskia Ebner</a:t>
            </a:r>
          </a:p>
          <a:p>
            <a:pPr algn="just">
              <a:buFont typeface="Wingdings" pitchFamily="2" charset="2"/>
              <a:buChar char="Ø"/>
            </a:pPr>
            <a:r>
              <a:rPr lang="de-DE" dirty="0" smtClean="0"/>
              <a:t> BIWI</a:t>
            </a:r>
          </a:p>
          <a:p>
            <a:pPr algn="just"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dirty="0" smtClean="0"/>
              <a:t>SchülerInnen der Haizingergasse</a:t>
            </a:r>
          </a:p>
          <a:p>
            <a:pPr marL="0" indent="0" algn="just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b="1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b="1" dirty="0"/>
          </a:p>
        </p:txBody>
      </p:sp>
      <p:pic>
        <p:nvPicPr>
          <p:cNvPr id="4" name="Picture 2" descr="C:\Users\PC918056-3\Desktop\Haiz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373225"/>
            <a:ext cx="2808312" cy="34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5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Office PowerPoint</Application>
  <PresentationFormat>Bildschirmpräsentation (4:3)</PresentationFormat>
  <Paragraphs>410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SSR-WIEN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918056-D1-GRg 18 Haizingergasse 37 - Direktion</dc:creator>
  <cp:lastModifiedBy>918056-D1-GRg 18 Haizingergasse 37 - Direktion</cp:lastModifiedBy>
  <cp:revision>37</cp:revision>
  <cp:lastPrinted>2015-10-27T11:30:42Z</cp:lastPrinted>
  <dcterms:created xsi:type="dcterms:W3CDTF">2013-10-28T09:10:33Z</dcterms:created>
  <dcterms:modified xsi:type="dcterms:W3CDTF">2015-10-27T14:57:32Z</dcterms:modified>
</cp:coreProperties>
</file>